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46"/>
  </p:handoutMasterIdLst>
  <p:sldIdLst>
    <p:sldId id="256" r:id="rId3"/>
    <p:sldId id="268" r:id="rId4"/>
    <p:sldId id="285" r:id="rId5"/>
    <p:sldId id="286" r:id="rId6"/>
    <p:sldId id="291" r:id="rId7"/>
    <p:sldId id="287" r:id="rId8"/>
    <p:sldId id="288" r:id="rId9"/>
    <p:sldId id="289" r:id="rId10"/>
    <p:sldId id="290" r:id="rId11"/>
    <p:sldId id="355" r:id="rId13"/>
    <p:sldId id="354" r:id="rId14"/>
    <p:sldId id="356" r:id="rId15"/>
    <p:sldId id="357" r:id="rId16"/>
    <p:sldId id="363" r:id="rId17"/>
    <p:sldId id="358" r:id="rId18"/>
    <p:sldId id="359" r:id="rId19"/>
    <p:sldId id="360" r:id="rId20"/>
    <p:sldId id="362" r:id="rId21"/>
    <p:sldId id="364" r:id="rId22"/>
    <p:sldId id="365" r:id="rId23"/>
    <p:sldId id="366" r:id="rId24"/>
    <p:sldId id="368" r:id="rId25"/>
    <p:sldId id="389" r:id="rId26"/>
    <p:sldId id="390" r:id="rId27"/>
    <p:sldId id="391" r:id="rId28"/>
    <p:sldId id="393" r:id="rId29"/>
    <p:sldId id="392" r:id="rId30"/>
    <p:sldId id="257" r:id="rId31"/>
    <p:sldId id="401" r:id="rId32"/>
    <p:sldId id="402" r:id="rId33"/>
    <p:sldId id="404" r:id="rId34"/>
    <p:sldId id="405" r:id="rId35"/>
    <p:sldId id="406" r:id="rId36"/>
    <p:sldId id="407" r:id="rId37"/>
    <p:sldId id="394" r:id="rId38"/>
    <p:sldId id="395" r:id="rId39"/>
    <p:sldId id="396" r:id="rId40"/>
    <p:sldId id="397" r:id="rId41"/>
    <p:sldId id="398" r:id="rId42"/>
    <p:sldId id="399" r:id="rId43"/>
    <p:sldId id="400" r:id="rId44"/>
    <p:sldId id="403" r:id="rId45"/>
  </p:sldIdLst>
  <p:sldSz cx="12192000" cy="6858000"/>
  <p:notesSz cx="6858000" cy="9144000"/>
  <p:embeddedFontLst>
    <p:embeddedFont>
      <p:font typeface="黑体" panose="02010609060101010101" charset="-122"/>
      <p:regular r:id="rId51"/>
    </p:embeddedFont>
    <p:embeddedFont>
      <p:font typeface="Cambria" panose="02040503050406030204" charset="0"/>
      <p:regular r:id="rId52"/>
      <p:bold r:id="rId53"/>
      <p:italic r:id="rId54"/>
      <p:boldItalic r:id="rId55"/>
    </p:embeddedFont>
    <p:embeddedFont>
      <p:font typeface="Meiryo UI" panose="020B0604030504040204" charset="-128"/>
      <p:regular r:id="rId56"/>
    </p:embeddedFont>
    <p:embeddedFont>
      <p:font typeface="华文中宋" panose="02010600040101010101" charset="-122"/>
      <p:regular r:id="rId57"/>
    </p:embeddedFont>
    <p:embeddedFont>
      <p:font typeface="微软雅黑" panose="020B0503020204020204" charset="-122"/>
      <p:regular r:id="rId58"/>
    </p:embeddedFont>
    <p:embeddedFont>
      <p:font typeface="楷体" panose="02010609060101010101" charset="-122"/>
      <p:regular r:id="rId59"/>
    </p:embeddedFont>
    <p:embeddedFont>
      <p:font typeface="Wingdings 2" panose="05020102010507070707"/>
      <p:regular r:id="rId60"/>
    </p:embeddedFont>
    <p:embeddedFont>
      <p:font typeface="Wingdings 2" panose="05020102010507070707" pitchFamily="18" charset="2"/>
      <p:regular r:id="rId61"/>
    </p:embeddedFont>
  </p:embeddedFontLst>
  <p:custDataLst>
    <p:tags r:id="rId6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用户" initials="微软用户" lastIdx="8" clrIdx="0"/>
  <p:cmAuthor id="1" name="guoweilun" initials="g" lastIdx="4" clrIdx="0"/>
  <p:cmAuthor id="2" name="Windows 用户" initials="W用" lastIdx="28" clrIdx="1"/>
  <p:cmAuthor id="3" name="Administrator" initials="A" lastIdx="2" clrIdx="2"/>
  <p:cmAuthor id="4" name="lenovo" initials="l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5B33C"/>
    <a:srgbClr val="314E70"/>
    <a:srgbClr val="EDED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5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6" y="756"/>
      </p:cViewPr>
      <p:guideLst>
        <p:guide orient="horz" pos="2160"/>
        <p:guide pos="38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2" Type="http://schemas.openxmlformats.org/officeDocument/2006/relationships/tags" Target="tags/tag50.xml"/><Relationship Id="rId61" Type="http://schemas.openxmlformats.org/officeDocument/2006/relationships/font" Target="fonts/font11.fntdata"/><Relationship Id="rId60" Type="http://schemas.openxmlformats.org/officeDocument/2006/relationships/font" Target="fonts/font10.fntdata"/><Relationship Id="rId6" Type="http://schemas.openxmlformats.org/officeDocument/2006/relationships/slide" Target="slides/slide4.xml"/><Relationship Id="rId59" Type="http://schemas.openxmlformats.org/officeDocument/2006/relationships/font" Target="fonts/font9.fntdata"/><Relationship Id="rId58" Type="http://schemas.openxmlformats.org/officeDocument/2006/relationships/font" Target="fonts/font8.fntdata"/><Relationship Id="rId57" Type="http://schemas.openxmlformats.org/officeDocument/2006/relationships/font" Target="fonts/font7.fntdata"/><Relationship Id="rId56" Type="http://schemas.openxmlformats.org/officeDocument/2006/relationships/font" Target="fonts/font6.fntdata"/><Relationship Id="rId55" Type="http://schemas.openxmlformats.org/officeDocument/2006/relationships/font" Target="fonts/font5.fntdata"/><Relationship Id="rId54" Type="http://schemas.openxmlformats.org/officeDocument/2006/relationships/font" Target="fonts/font4.fntdata"/><Relationship Id="rId53" Type="http://schemas.openxmlformats.org/officeDocument/2006/relationships/font" Target="fonts/font3.fntdata"/><Relationship Id="rId52" Type="http://schemas.openxmlformats.org/officeDocument/2006/relationships/font" Target="fonts/font2.fntdata"/><Relationship Id="rId51" Type="http://schemas.openxmlformats.org/officeDocument/2006/relationships/font" Target="fonts/font1.fntdata"/><Relationship Id="rId50" Type="http://schemas.openxmlformats.org/officeDocument/2006/relationships/commentAuthors" Target="commentAuthors.xml"/><Relationship Id="rId5" Type="http://schemas.openxmlformats.org/officeDocument/2006/relationships/slide" Target="slides/slide3.xml"/><Relationship Id="rId49" Type="http://schemas.openxmlformats.org/officeDocument/2006/relationships/tableStyles" Target="tableStyles.xml"/><Relationship Id="rId48" Type="http://schemas.openxmlformats.org/officeDocument/2006/relationships/viewProps" Target="viewProps.xml"/><Relationship Id="rId47" Type="http://schemas.openxmlformats.org/officeDocument/2006/relationships/presProps" Target="presProps.xml"/><Relationship Id="rId46" Type="http://schemas.openxmlformats.org/officeDocument/2006/relationships/handoutMaster" Target="handoutMasters/handoutMaster1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</a:fld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</a:fld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  <p:sp>
        <p:nvSpPr>
          <p:cNvPr id="34" name="任意多边形 33"/>
          <p:cNvSpPr/>
          <p:nvPr userDrawn="1">
            <p:custDataLst>
              <p:tags r:id="rId2"/>
            </p:custDataLst>
          </p:nvPr>
        </p:nvSpPr>
        <p:spPr bwMode="auto">
          <a:xfrm>
            <a:off x="10692130" y="5408295"/>
            <a:ext cx="1499870" cy="1449705"/>
          </a:xfrm>
          <a:custGeom>
            <a:avLst/>
            <a:gdLst>
              <a:gd name="connsiteX0" fmla="*/ 2033897 w 2033897"/>
              <a:gd name="connsiteY0" fmla="*/ 0 h 1965076"/>
              <a:gd name="connsiteX1" fmla="*/ 2033897 w 2033897"/>
              <a:gd name="connsiteY1" fmla="*/ 1965076 h 1965076"/>
              <a:gd name="connsiteX2" fmla="*/ 0 w 2033897"/>
              <a:gd name="connsiteY2" fmla="*/ 1965076 h 1965076"/>
              <a:gd name="connsiteX3" fmla="*/ 10922 w 2033897"/>
              <a:gd name="connsiteY3" fmla="*/ 1952705 h 1965076"/>
              <a:gd name="connsiteX4" fmla="*/ 1340170 w 2033897"/>
              <a:gd name="connsiteY4" fmla="*/ 998950 h 1965076"/>
              <a:gd name="connsiteX5" fmla="*/ 1757983 w 2033897"/>
              <a:gd name="connsiteY5" fmla="*/ 54614 h 1965076"/>
              <a:gd name="connsiteX6" fmla="*/ 1975335 w 2033897"/>
              <a:gd name="connsiteY6" fmla="*/ 1198 h 1965076"/>
              <a:gd name="connsiteX7" fmla="*/ 2033897 w 2033897"/>
              <a:gd name="connsiteY7" fmla="*/ 0 h 1965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33897" h="1965076">
                <a:moveTo>
                  <a:pt x="2033897" y="0"/>
                </a:moveTo>
                <a:lnTo>
                  <a:pt x="2033897" y="1965076"/>
                </a:lnTo>
                <a:lnTo>
                  <a:pt x="0" y="1965076"/>
                </a:lnTo>
                <a:lnTo>
                  <a:pt x="10922" y="1952705"/>
                </a:lnTo>
                <a:cubicBezTo>
                  <a:pt x="392991" y="1584238"/>
                  <a:pt x="1152494" y="1573025"/>
                  <a:pt x="1340170" y="998950"/>
                </a:cubicBezTo>
                <a:cubicBezTo>
                  <a:pt x="1425091" y="662658"/>
                  <a:pt x="1374139" y="221062"/>
                  <a:pt x="1757983" y="54614"/>
                </a:cubicBezTo>
                <a:cubicBezTo>
                  <a:pt x="1833138" y="23724"/>
                  <a:pt x="1905696" y="6507"/>
                  <a:pt x="1975335" y="1198"/>
                </a:cubicBezTo>
                <a:lnTo>
                  <a:pt x="2033897" y="0"/>
                </a:lnTo>
                <a:close/>
              </a:path>
            </a:pathLst>
          </a:custGeom>
          <a:solidFill>
            <a:srgbClr val="EDED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3"/>
            </p:custDataLst>
          </p:nvPr>
        </p:nvSpPr>
        <p:spPr bwMode="auto">
          <a:xfrm>
            <a:off x="0" y="6045200"/>
            <a:ext cx="2004060" cy="812800"/>
          </a:xfrm>
          <a:custGeom>
            <a:avLst/>
            <a:gdLst>
              <a:gd name="connsiteX0" fmla="*/ 0 w 2716498"/>
              <a:gd name="connsiteY0" fmla="*/ 0 h 1101718"/>
              <a:gd name="connsiteX1" fmla="*/ 70196 w 2716498"/>
              <a:gd name="connsiteY1" fmla="*/ 11061 h 1101718"/>
              <a:gd name="connsiteX2" fmla="*/ 506700 w 2716498"/>
              <a:gd name="connsiteY2" fmla="*/ 255867 h 1101718"/>
              <a:gd name="connsiteX3" fmla="*/ 1427277 w 2716498"/>
              <a:gd name="connsiteY3" fmla="*/ 646460 h 1101718"/>
              <a:gd name="connsiteX4" fmla="*/ 2463351 w 2716498"/>
              <a:gd name="connsiteY4" fmla="*/ 615892 h 1101718"/>
              <a:gd name="connsiteX5" fmla="*/ 2716498 w 2716498"/>
              <a:gd name="connsiteY5" fmla="*/ 1100884 h 1101718"/>
              <a:gd name="connsiteX6" fmla="*/ 2716439 w 2716498"/>
              <a:gd name="connsiteY6" fmla="*/ 1101718 h 1101718"/>
              <a:gd name="connsiteX7" fmla="*/ 0 w 2716498"/>
              <a:gd name="connsiteY7" fmla="*/ 1101718 h 1101718"/>
              <a:gd name="connsiteX8" fmla="*/ 0 w 2716498"/>
              <a:gd name="connsiteY8" fmla="*/ 0 h 110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498" h="1101718">
                <a:moveTo>
                  <a:pt x="0" y="0"/>
                </a:moveTo>
                <a:lnTo>
                  <a:pt x="70196" y="11061"/>
                </a:lnTo>
                <a:cubicBezTo>
                  <a:pt x="221355" y="48378"/>
                  <a:pt x="371671" y="127226"/>
                  <a:pt x="506700" y="255867"/>
                </a:cubicBezTo>
                <a:cubicBezTo>
                  <a:pt x="771663" y="459655"/>
                  <a:pt x="1063802" y="714390"/>
                  <a:pt x="1427277" y="646460"/>
                </a:cubicBezTo>
                <a:cubicBezTo>
                  <a:pt x="1760180" y="592117"/>
                  <a:pt x="2144037" y="408708"/>
                  <a:pt x="2463351" y="615892"/>
                </a:cubicBezTo>
                <a:cubicBezTo>
                  <a:pt x="2628954" y="724155"/>
                  <a:pt x="2713612" y="910695"/>
                  <a:pt x="2716498" y="1100884"/>
                </a:cubicBezTo>
                <a:lnTo>
                  <a:pt x="2716439" y="1101718"/>
                </a:lnTo>
                <a:lnTo>
                  <a:pt x="0" y="1101718"/>
                </a:lnTo>
                <a:lnTo>
                  <a:pt x="0" y="0"/>
                </a:lnTo>
                <a:close/>
              </a:path>
            </a:pathLst>
          </a:custGeom>
          <a:solidFill>
            <a:srgbClr val="EDED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cs typeface="思源黑体 CN Regular" panose="020B0500000000000000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fld id="{AA8F317D-4804-4D9C-9087-82948C6C9C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fld id="{29DA8BC6-85BA-4EA8-911A-519A4473BB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Regular" panose="020B0500000000000000" pitchFamily="34" charset="-122"/>
          <a:ea typeface="思源黑体 CN Regular" panose="020B0500000000000000" pitchFamily="34" charset="-122"/>
          <a:cs typeface="思源黑体 CN Regular" panose="020B0500000000000000" pitchFamily="3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Regular" panose="020B0500000000000000" pitchFamily="34" charset="-122"/>
          <a:ea typeface="思源黑体 CN Regular" panose="020B0500000000000000" pitchFamily="34" charset="-122"/>
          <a:cs typeface="思源黑体 CN Regular" panose="020B0500000000000000" pitchFamily="3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Regular" panose="020B0500000000000000" pitchFamily="34" charset="-122"/>
          <a:ea typeface="思源黑体 CN Regular" panose="020B0500000000000000" pitchFamily="34" charset="-122"/>
          <a:cs typeface="思源黑体 CN Regular" panose="020B0500000000000000" pitchFamily="34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Regular" panose="020B0500000000000000" pitchFamily="34" charset="-122"/>
          <a:ea typeface="思源黑体 CN Regular" panose="020B0500000000000000" pitchFamily="34" charset="-122"/>
          <a:cs typeface="思源黑体 CN Regular" panose="020B0500000000000000" pitchFamily="34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Regular" panose="020B0500000000000000" pitchFamily="34" charset="-122"/>
          <a:ea typeface="思源黑体 CN Regular" panose="020B0500000000000000" pitchFamily="34" charset="-122"/>
          <a:cs typeface="思源黑体 CN Regular" panose="020B0500000000000000" pitchFamily="34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Regular" panose="020B0500000000000000" pitchFamily="34" charset="-122"/>
          <a:ea typeface="思源黑体 CN Regular" panose="020B0500000000000000" pitchFamily="34" charset="-122"/>
          <a:cs typeface="思源黑体 CN Regular" panose="020B0500000000000000" pitchFamily="3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tags" Target="../tags/tag14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jpeg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tags" Target="../tags/tag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2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3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jpeg"/><Relationship Id="rId1" Type="http://schemas.openxmlformats.org/officeDocument/2006/relationships/tags" Target="../tags/tag3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403985" y="2638425"/>
            <a:ext cx="951166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 smtClean="0">
                <a:solidFill>
                  <a:srgbClr val="314E7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思源黑体 CN Regular" panose="020B0500000000000000" pitchFamily="34" charset="-122"/>
              </a:rPr>
              <a:t>L</a:t>
            </a:r>
            <a:r>
              <a:rPr lang="en-US" altLang="zh-CN" sz="8000" dirty="0" smtClean="0">
                <a:solidFill>
                  <a:srgbClr val="314E7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思源黑体 CN Regular" panose="020B0500000000000000" pitchFamily="34" charset="-122"/>
              </a:rPr>
              <a:t>anguage Points</a:t>
            </a:r>
            <a:endParaRPr lang="en-US" altLang="zh-CN" sz="8000" dirty="0" smtClean="0">
              <a:solidFill>
                <a:srgbClr val="314E70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思源黑体 CN Regular" panose="020B0500000000000000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96203" y="-73025"/>
            <a:ext cx="344614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2. pass out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86385" y="753110"/>
            <a:ext cx="123545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Times New Roman" panose="02020603050405020304" pitchFamily="18" charset="0"/>
                <a:sym typeface="+mn-ea"/>
              </a:rPr>
              <a:t>She then </a:t>
            </a:r>
            <a:r>
              <a:rPr lang="en-US" altLang="zh-CN" sz="2800" b="1">
                <a:solidFill>
                  <a:srgbClr val="9933FF"/>
                </a:solidFill>
                <a:latin typeface="Times New Roman" panose="02020603050405020304" pitchFamily="18" charset="0"/>
                <a:sym typeface="+mn-ea"/>
              </a:rPr>
              <a:t>passed out </a:t>
            </a:r>
            <a:r>
              <a:rPr lang="en-US" altLang="zh-CN" sz="2800" b="1">
                <a:latin typeface="Times New Roman" panose="02020603050405020304" pitchFamily="18" charset="0"/>
                <a:sym typeface="+mn-ea"/>
              </a:rPr>
              <a:t>in her morning PE lesson... (para. 2)</a:t>
            </a:r>
            <a:endParaRPr lang="zh-CN" altLang="en-US" sz="2800"/>
          </a:p>
        </p:txBody>
      </p:sp>
      <p:sp>
        <p:nvSpPr>
          <p:cNvPr id="35848" name="Rectangle 8"/>
          <p:cNvSpPr>
            <a:spLocks noChangeArrowheads="1"/>
          </p:cNvSpPr>
          <p:nvPr/>
        </p:nvSpPr>
        <p:spPr bwMode="auto">
          <a:xfrm>
            <a:off x="1028700" y="1418590"/>
            <a:ext cx="10307955" cy="1555750"/>
          </a:xfrm>
          <a:prstGeom prst="rect">
            <a:avLst/>
          </a:prstGeom>
          <a:noFill/>
          <a:ln w="12700">
            <a:solidFill>
              <a:srgbClr val="9933FF"/>
            </a:solidFill>
            <a:miter lim="800000"/>
          </a:ln>
        </p:spPr>
        <p:txBody>
          <a:bodyPr wrap="none" anchor="ctr"/>
          <a:p>
            <a:endParaRPr lang="zh-CN" altLang="en-US" sz="3200"/>
          </a:p>
        </p:txBody>
      </p:sp>
      <p:sp>
        <p:nvSpPr>
          <p:cNvPr id="6150" name="TextBox 13"/>
          <p:cNvSpPr txBox="1">
            <a:spLocks noChangeArrowheads="1"/>
          </p:cNvSpPr>
          <p:nvPr/>
        </p:nvSpPr>
        <p:spPr bwMode="auto">
          <a:xfrm>
            <a:off x="1118870" y="1482090"/>
            <a:ext cx="10217785" cy="1370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She then ________ in her morning PE lesson.</a:t>
            </a:r>
            <a:endParaRPr lang="en-US" altLang="zh-CN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She was found ___________ in her morning PE lesson. </a:t>
            </a:r>
            <a:endParaRPr lang="zh-CN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51" name="TextBox 14"/>
          <p:cNvSpPr txBox="1">
            <a:spLocks noChangeArrowheads="1"/>
          </p:cNvSpPr>
          <p:nvPr/>
        </p:nvSpPr>
        <p:spPr bwMode="auto">
          <a:xfrm>
            <a:off x="3404553" y="1512253"/>
            <a:ext cx="140208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fainted</a:t>
            </a:r>
            <a:endParaRPr lang="en-US" altLang="zh-CN" sz="3200" b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52" name="TextBox 15"/>
          <p:cNvSpPr txBox="1">
            <a:spLocks noChangeArrowheads="1"/>
          </p:cNvSpPr>
          <p:nvPr/>
        </p:nvSpPr>
        <p:spPr bwMode="auto">
          <a:xfrm>
            <a:off x="4268788" y="2201863"/>
            <a:ext cx="228346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unconscious</a:t>
            </a:r>
            <a:endParaRPr lang="en-US" altLang="zh-CN" sz="3200" b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42665" y="24130"/>
            <a:ext cx="40379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昏迷，失去知觉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153" name="矩形 16"/>
          <p:cNvSpPr>
            <a:spLocks noChangeArrowheads="1"/>
          </p:cNvSpPr>
          <p:nvPr/>
        </p:nvSpPr>
        <p:spPr bwMode="auto">
          <a:xfrm>
            <a:off x="635000" y="3131820"/>
            <a:ext cx="892175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zh-CN" altLang="en-US" sz="3200" b="1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</a:rPr>
              <a:t>他感觉恶心，眩晕（</a:t>
            </a:r>
            <a:r>
              <a:rPr lang="en-US" altLang="zh-CN" sz="3200" b="1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</a:rPr>
              <a:t>dizzy</a:t>
            </a:r>
            <a:r>
              <a:rPr lang="zh-CN" altLang="en-US" sz="3200" b="1">
                <a:solidFill>
                  <a:schemeClr val="tx1"/>
                </a:solidFill>
                <a:latin typeface="华文中宋" panose="02010600040101010101" charset="-122"/>
                <a:ea typeface="华文中宋" panose="02010600040101010101" charset="-122"/>
              </a:rPr>
              <a:t>），接着就昏倒了。</a:t>
            </a:r>
            <a:endParaRPr lang="zh-CN" altLang="en-US" sz="3200" b="1">
              <a:solidFill>
                <a:schemeClr val="tx1"/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6154" name="矩形 17"/>
          <p:cNvSpPr>
            <a:spLocks noChangeArrowheads="1"/>
          </p:cNvSpPr>
          <p:nvPr/>
        </p:nvSpPr>
        <p:spPr bwMode="auto">
          <a:xfrm>
            <a:off x="563881" y="3607753"/>
            <a:ext cx="7634605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He felt sick and dizzy and then 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passed out</a:t>
            </a:r>
            <a:r>
              <a:rPr lang="en-US" altLang="zh-CN" sz="3200" b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zh-CN" sz="3200" b="1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63980" y="4191635"/>
            <a:ext cx="2329815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b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pass away </a:t>
            </a:r>
            <a:endParaRPr lang="en-US" altLang="zh-CN" sz="3200" b="1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r>
              <a:rPr lang="en-US" altLang="zh-CN" sz="3200" b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pass over </a:t>
            </a:r>
            <a:endParaRPr lang="en-US" altLang="zh-CN" sz="3200" b="1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r>
              <a:rPr lang="en-US" altLang="zh-CN" sz="3200" b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pass by </a:t>
            </a:r>
            <a:endParaRPr lang="en-US" altLang="zh-CN" sz="3200" b="1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r>
              <a:rPr lang="en-US" altLang="zh-CN" sz="3200" b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pass down </a:t>
            </a:r>
            <a:endParaRPr lang="en-US" altLang="zh-CN" sz="3200" b="1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52185" y="4281805"/>
            <a:ext cx="322008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传承，流传</a:t>
            </a:r>
            <a:endParaRPr lang="zh-CN" altLang="en-US" sz="3200" b="1">
              <a:solidFill>
                <a:schemeClr val="accent5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r>
              <a:rPr lang="zh-CN" altLang="en-US" sz="3200" b="1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去世，消失</a:t>
            </a:r>
            <a:endParaRPr lang="zh-CN" altLang="en-US" sz="3200" b="1">
              <a:solidFill>
                <a:schemeClr val="accent5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r>
              <a:rPr lang="zh-CN" altLang="en-US" sz="3200" b="1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错过，走过</a:t>
            </a:r>
            <a:endParaRPr lang="zh-CN" altLang="en-US" sz="3200" b="1">
              <a:solidFill>
                <a:schemeClr val="accent5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r>
              <a:rPr lang="zh-CN" altLang="en-US" sz="3200" b="1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忽略，避而不谈</a:t>
            </a:r>
            <a:endParaRPr lang="zh-CN" altLang="en-US" sz="3200" b="1">
              <a:solidFill>
                <a:schemeClr val="accent5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206750" y="4496435"/>
            <a:ext cx="2915920" cy="541655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3082290" y="5049520"/>
            <a:ext cx="3072765" cy="904875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2979420" y="5486400"/>
            <a:ext cx="3175635" cy="9398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3209290" y="4528820"/>
            <a:ext cx="2920365" cy="1424305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8" grpId="0" bldLvl="0" animBg="1"/>
      <p:bldP spid="6150" grpId="0"/>
      <p:bldP spid="6151" grpId="0"/>
      <p:bldP spid="6152" grpId="0"/>
      <p:bldP spid="6153" grpId="0"/>
      <p:bldP spid="615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7172" name="矩形 11"/>
          <p:cNvSpPr/>
          <p:nvPr/>
        </p:nvSpPr>
        <p:spPr>
          <a:xfrm>
            <a:off x="767715" y="405130"/>
            <a:ext cx="10362565" cy="50647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342900" indent="-342900">
              <a:lnSpc>
                <a:spcPct val="210000"/>
              </a:lnSpc>
              <a:buFontTx/>
              <a:buAutoNum type="arabicPeriod"/>
              <a:defRPr/>
            </a:pP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Several people were 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passing</a:t>
            </a: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but nobody offered to help.</a:t>
            </a:r>
            <a:endParaRPr lang="en-US" altLang="zh-CN" sz="32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 Can you 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pass</a:t>
            </a: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me that bag by your feet?</a:t>
            </a:r>
            <a:endParaRPr lang="en-US" altLang="zh-CN" sz="32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3. She became more ambitious as the years 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passed</a:t>
            </a: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endParaRPr lang="en-US" altLang="zh-CN" sz="32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4. Plans to extend the hotel have now been 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passed</a:t>
            </a: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endParaRPr lang="en-US" altLang="zh-CN" sz="32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5. Are you allowed to 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pass</a:t>
            </a: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the ball back to the goalkeeper?</a:t>
            </a:r>
            <a:endParaRPr lang="en-US" sz="32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943793" y="1341120"/>
            <a:ext cx="1960880" cy="52197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p>
            <a:pPr>
              <a:defRPr/>
            </a:pPr>
            <a:r>
              <a:rPr lang="zh-CN" altLang="en-US" sz="2800" dirty="0">
                <a:latin typeface="楷体" panose="02010609060101010101" charset="-122"/>
                <a:ea typeface="楷体" panose="02010609060101010101" charset="-122"/>
                <a:cs typeface="Times New Roman" panose="02020603050405020304" pitchFamily="18" charset="0"/>
              </a:rPr>
              <a:t>通过，走过</a:t>
            </a:r>
            <a:endParaRPr lang="zh-CN" altLang="en-US" sz="2800" dirty="0">
              <a:latin typeface="楷体" panose="02010609060101010101" charset="-122"/>
              <a:ea typeface="楷体" panose="02010609060101010101" charset="-122"/>
              <a:cs typeface="Times New Roman" panose="02020603050405020304" pitchFamily="18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071813" y="2349183"/>
            <a:ext cx="2451100" cy="52197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p>
            <a:pPr>
              <a:defRPr/>
            </a:pPr>
            <a:r>
              <a:rPr lang="zh-CN" altLang="en-US" sz="2800" dirty="0">
                <a:latin typeface="楷体" panose="02010609060101010101" charset="-122"/>
                <a:ea typeface="楷体" panose="02010609060101010101" charset="-122"/>
                <a:cs typeface="Times New Roman" panose="02020603050405020304" pitchFamily="18" charset="0"/>
              </a:rPr>
              <a:t>给，递，传递</a:t>
            </a:r>
            <a:endParaRPr lang="zh-CN" altLang="en-US" sz="2800" dirty="0">
              <a:latin typeface="楷体" panose="02010609060101010101" charset="-122"/>
              <a:ea typeface="楷体" panose="02010609060101010101" charset="-122"/>
              <a:cs typeface="Times New Roman" panose="02020603050405020304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799648" y="5325110"/>
            <a:ext cx="1241425" cy="52197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p>
            <a:pPr>
              <a:defRPr/>
            </a:pPr>
            <a:r>
              <a:rPr lang="zh-CN" altLang="en-US" sz="2800" dirty="0">
                <a:latin typeface="楷体" panose="02010609060101010101" charset="-122"/>
                <a:ea typeface="楷体" panose="02010609060101010101" charset="-122"/>
                <a:cs typeface="Times New Roman" panose="02020603050405020304" pitchFamily="18" charset="0"/>
              </a:rPr>
              <a:t>传球</a:t>
            </a:r>
            <a:endParaRPr lang="zh-CN" altLang="en-US" sz="2800" dirty="0">
              <a:latin typeface="楷体" panose="02010609060101010101" charset="-122"/>
              <a:ea typeface="楷体" panose="02010609060101010101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544243" y="3357245"/>
            <a:ext cx="1960880" cy="52197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p>
            <a:pPr>
              <a:defRPr/>
            </a:pPr>
            <a:r>
              <a:rPr lang="zh-CN" altLang="en-US" sz="2800" dirty="0">
                <a:latin typeface="楷体" panose="02010609060101010101" charset="-122"/>
                <a:ea typeface="楷体" panose="02010609060101010101" charset="-122"/>
                <a:cs typeface="Times New Roman" panose="02020603050405020304" pitchFamily="18" charset="0"/>
              </a:rPr>
              <a:t>推移，逝去</a:t>
            </a:r>
            <a:endParaRPr lang="zh-CN" altLang="en-US" sz="2800" dirty="0">
              <a:latin typeface="楷体" panose="02010609060101010101" charset="-122"/>
              <a:ea typeface="楷体" panose="02010609060101010101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544243" y="4365308"/>
            <a:ext cx="2059940" cy="52197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p>
            <a:pPr>
              <a:defRPr/>
            </a:pPr>
            <a:r>
              <a:rPr lang="en-US" sz="28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 </a:t>
            </a:r>
            <a:r>
              <a:rPr lang="zh-CN" altLang="en-US" sz="28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经表决通过</a:t>
            </a:r>
            <a:endParaRPr lang="zh-CN" altLang="en-US" sz="28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54940" y="-79375"/>
            <a:ext cx="459359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3. immediately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76655" y="688975"/>
            <a:ext cx="879221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latin typeface="Cambria" panose="02040503050406030204" charset="0"/>
                <a:cs typeface="Cambria" panose="02040503050406030204" charset="0"/>
                <a:sym typeface="+mn-ea"/>
              </a:rPr>
              <a:t>...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and was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 treated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immediately（</a:t>
            </a:r>
            <a:r>
              <a:rPr lang="en-US" altLang="zh-CN" sz="3200" b="1">
                <a:latin typeface="Cambria" panose="02040503050406030204" charset="0"/>
                <a:cs typeface="Cambria" panose="02040503050406030204" charset="0"/>
                <a:sym typeface="+mn-ea"/>
              </a:rPr>
              <a:t>L9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）</a:t>
            </a:r>
            <a:endParaRPr lang="zh-CN" altLang="en-US" sz="3200" b="1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5120" y="1229360"/>
            <a:ext cx="1122426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①adv. 立即，马上</a:t>
            </a:r>
            <a:endParaRPr lang="zh-CN" altLang="en-US" sz="2800" b="1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同义短语：</a:t>
            </a:r>
            <a:r>
              <a:rPr lang="en-US" altLang="zh-CN" sz="3200" b="1">
                <a:solidFill>
                  <a:schemeClr val="accent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at once/right away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②</a:t>
            </a:r>
            <a:r>
              <a:rPr lang="en-US" altLang="zh-CN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conj.(</a:t>
            </a: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连词</a:t>
            </a:r>
            <a:r>
              <a:rPr lang="en-US" altLang="zh-CN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) </a:t>
            </a: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一</a:t>
            </a:r>
            <a:r>
              <a:rPr lang="en-US" altLang="zh-CN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...</a:t>
            </a: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就</a:t>
            </a:r>
            <a:endParaRPr lang="zh-CN" altLang="en-US" sz="2800" b="1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800" b="1">
                <a:solidFill>
                  <a:srgbClr val="C00000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Immediately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she took off her sunglasses, I recognized her.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她一摘下墨镜，我就认出了她。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800" b="1">
                <a:solidFill>
                  <a:srgbClr val="C00000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The moment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the crisis broke, the government took action to </a:t>
            </a:r>
            <a:r>
              <a:rPr lang="en-US" altLang="zh-CN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cope with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 it.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危机一爆发，政府就采取了应对措施。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800" b="1">
                <a:solidFill>
                  <a:srgbClr val="C00000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Upon his arrival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, all his friends came out to welcome him.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他一到，他所有的朋友都出来欢迎他。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800"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同义短语</a:t>
            </a:r>
            <a:r>
              <a:rPr lang="en-US" altLang="zh-CN" sz="2800"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:</a:t>
            </a:r>
            <a:r>
              <a:rPr lang="en-US" altLang="zh-CN" sz="3200" b="1">
                <a:solidFill>
                  <a:schemeClr val="accent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the moment/minute/second/instant</a:t>
            </a:r>
            <a:r>
              <a:rPr lang="zh-CN" altLang="en-US" sz="3200" b="1">
                <a:solidFill>
                  <a:schemeClr val="accent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3200" b="1">
                <a:solidFill>
                  <a:schemeClr val="accent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as soon as</a:t>
            </a:r>
            <a:r>
              <a:rPr lang="zh-CN" altLang="en-US" sz="3200" b="1">
                <a:solidFill>
                  <a:schemeClr val="accent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3200" b="1">
                <a:solidFill>
                  <a:schemeClr val="accent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on/upon (doing) sth.</a:t>
            </a:r>
            <a:endParaRPr lang="en-US" altLang="zh-CN" sz="3200" b="1">
              <a:solidFill>
                <a:schemeClr val="accent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59635" y="1731010"/>
            <a:ext cx="341947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57200" y="3052445"/>
            <a:ext cx="481393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57200" y="3890645"/>
            <a:ext cx="589724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57200" y="4728845"/>
            <a:ext cx="589724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5" grpId="1" animBg="1"/>
      <p:bldP spid="6" grpId="0" bldLvl="0" animBg="1"/>
      <p:bldP spid="6" grpId="1" animBg="1"/>
      <p:bldP spid="7" grpId="0" bldLvl="0" animBg="1"/>
      <p:bldP spid="7" grpId="1" animBg="1"/>
      <p:bldP spid="8" grpId="0" bldLvl="0" animBg="1"/>
      <p:bldP spid="8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56528" y="-79375"/>
            <a:ext cx="44481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4. concentrate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3968" y="4068334"/>
            <a:ext cx="11404385" cy="2306955"/>
          </a:xfrm>
          <a:prstGeom prst="rect">
            <a:avLst/>
          </a:prstGeom>
        </p:spPr>
        <p:txBody>
          <a:bodyPr wrap="square">
            <a:spAutoFit/>
          </a:bodyPr>
          <a:p>
            <a:pPr algn="just" defTabSz="914400">
              <a:lnSpc>
                <a:spcPct val="150000"/>
              </a:lnSpc>
            </a:pP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进口果汁的商标上面往往有</a:t>
            </a:r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“apple juice concentrate; grape juice concentrate”</a:t>
            </a: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等，那么大家知道</a:t>
            </a:r>
            <a:r>
              <a:rPr lang="en-US" altLang="zh-CN" sz="32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concentrate</a:t>
            </a: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在这里是什么意思吗？</a:t>
            </a:r>
            <a:endParaRPr lang="zh-CN" alt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210" y="823913"/>
            <a:ext cx="3109190" cy="31091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010" y="823924"/>
            <a:ext cx="3296491" cy="32964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6230" y="909320"/>
            <a:ext cx="11668125" cy="5412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 defTabSz="914400">
              <a:lnSpc>
                <a:spcPct val="13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3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■</a:t>
            </a:r>
            <a:r>
              <a:rPr lang="zh-CN" altLang="en-US" sz="3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en-US" altLang="zh-CN" sz="3000" b="1" i="1" dirty="0" err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vt</a:t>
            </a:r>
            <a:r>
              <a:rPr lang="en-US" altLang="zh-CN" sz="3000" b="1" i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 &amp; vi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Wingdings" panose="05000000000000000000"/>
            </a:endParaRPr>
          </a:p>
          <a:p>
            <a:pPr algn="just" defTabSz="914400">
              <a:lnSpc>
                <a:spcPct val="13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/>
              </a:rPr>
              <a:t> 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(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使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) 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聚集于；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(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使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) 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浓缩：</a:t>
            </a:r>
            <a:endParaRPr lang="zh-CN" altLang="en-US" sz="30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Wingdings" panose="05000000000000000000"/>
            </a:endParaRPr>
          </a:p>
          <a:p>
            <a:pPr algn="just" defTabSz="914400">
              <a:lnSpc>
                <a:spcPct val="13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/>
              </a:rPr>
              <a:t>Italian industry is 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/>
              </a:rPr>
              <a:t>concentrated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/>
              </a:rPr>
              <a:t> mainly 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/>
              </a:rPr>
              <a:t>in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/>
              </a:rPr>
              <a:t> the north.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Wingdings" panose="05000000000000000000"/>
            </a:endParaRPr>
          </a:p>
          <a:p>
            <a:pPr algn="just" defTabSz="914400">
              <a:lnSpc>
                <a:spcPct val="13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/>
              </a:rPr>
              <a:t>意大利的工业主要集中在北部。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Wingdings" panose="05000000000000000000"/>
            </a:endParaRPr>
          </a:p>
          <a:p>
            <a:pPr algn="just" defTabSz="914400">
              <a:lnSpc>
                <a:spcPct val="13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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专心；集中 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(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注意力、思想等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)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：</a:t>
            </a:r>
            <a:endParaRPr lang="zh-CN" altLang="en-US" sz="30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 defTabSz="914400">
              <a:lnSpc>
                <a:spcPct val="13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We must 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concentrate our efforts on 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improving education.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pPr algn="just" defTabSz="914400">
              <a:lnSpc>
                <a:spcPct val="13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我们必须集中力量改善教育。</a:t>
            </a:r>
            <a:endParaRPr lang="en-US" altLang="zh-CN" sz="2800" b="1" dirty="0">
              <a:solidFill>
                <a:schemeClr val="accent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pPr algn="just" defTabSz="914400">
              <a:lnSpc>
                <a:spcPct val="13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■</a:t>
            </a:r>
            <a:r>
              <a:rPr lang="zh-CN" altLang="en-US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en-US" altLang="zh-CN" sz="3000" b="1" i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n 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[C] &amp; [U] 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浓缩物；浓缩液：</a:t>
            </a:r>
            <a:endParaRPr lang="zh-CN" altLang="en-US" sz="30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 defTabSz="914400">
              <a:lnSpc>
                <a:spcPct val="13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orange juice concentrate 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浓缩橙汁</a:t>
            </a:r>
            <a:endParaRPr lang="en-US" altLang="zh-CN" sz="30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260465" y="2857500"/>
            <a:ext cx="29514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concentrate (</a:t>
            </a:r>
            <a:r>
              <a:rPr lang="en-US" altLang="zh-CN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sth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) on (doing) </a:t>
            </a:r>
            <a:r>
              <a:rPr lang="en-US" altLang="zh-CN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sth</a:t>
            </a:r>
            <a:endParaRPr lang="en-US" altLang="zh-CN" sz="2800" b="1" dirty="0" err="1">
              <a:solidFill>
                <a:srgbClr val="C0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9143692" y="2059267"/>
            <a:ext cx="2840954" cy="549838"/>
          </a:xfrm>
          <a:prstGeom prst="wedgeRoundRectCallout">
            <a:avLst>
              <a:gd name="adj1" fmla="val -96651"/>
              <a:gd name="adj2" fmla="val 84976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defTabSz="914400">
              <a:defRPr/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同义异构：</a:t>
            </a: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focus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6260465" y="4464050"/>
            <a:ext cx="5183505" cy="208407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324600" y="4464050"/>
            <a:ext cx="486473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dirty="0">
                <a:ln>
                  <a:noFill/>
                </a:ln>
                <a:latin typeface="Times New Roman" panose="02020603050405020304" pitchFamily="18" charset="0"/>
                <a:ea typeface="Times New Roman" panose="02020603050405020304" pitchFamily="18" charset="0"/>
                <a:cs typeface="+mn-ea"/>
                <a:sym typeface="Wingdings" panose="05000000000000000000" pitchFamily="2" charset="2"/>
              </a:rPr>
              <a:t>► </a:t>
            </a:r>
            <a:r>
              <a:rPr lang="en-US" altLang="zh-CN" sz="2400" b="1" dirty="0">
                <a:ln>
                  <a:noFill/>
                </a:ln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concentrated</a:t>
            </a:r>
            <a:r>
              <a:rPr lang="en-US" altLang="zh-CN" sz="2400" dirty="0">
                <a:ln>
                  <a:noFill/>
                </a:ln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400" dirty="0">
                <a:ln>
                  <a:noFill/>
                </a:ln>
                <a:latin typeface="Kingsoft Phonetic" pitchFamily="2" charset="2"/>
                <a:sym typeface="+mn-ea"/>
              </a:rPr>
              <a:t> </a:t>
            </a:r>
            <a:r>
              <a:rPr lang="en-US" altLang="zh-CN" sz="2400" b="1" i="1" dirty="0" err="1">
                <a:ln>
                  <a:noFill/>
                </a:ln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adj</a:t>
            </a:r>
            <a:r>
              <a:rPr lang="en-US" altLang="zh-CN" sz="2400" b="1" dirty="0">
                <a:ln>
                  <a:noFill/>
                </a:ln>
                <a:latin typeface="Kingsoft Phonetic" pitchFamily="2" charset="2"/>
                <a:sym typeface="+mn-ea"/>
              </a:rPr>
              <a:t>  </a:t>
            </a:r>
            <a:r>
              <a:rPr lang="en-US" altLang="zh-CN" sz="2400" b="1" dirty="0" err="1">
                <a:ln>
                  <a:noFill/>
                </a:ln>
                <a:latin typeface="Times New Roman" panose="02020603050405020304" pitchFamily="18" charset="0"/>
                <a:ea typeface="Times New Roman" panose="02020603050405020304" pitchFamily="18" charset="0"/>
                <a:cs typeface="+mn-ea"/>
                <a:sym typeface="+mn-ea"/>
              </a:rPr>
              <a:t>浓缩的；聚集的；全神贯注的</a:t>
            </a:r>
            <a:endParaRPr lang="en-US" altLang="zh-CN" sz="2400" b="1" dirty="0" err="1">
              <a:ln>
                <a:noFill/>
              </a:ln>
              <a:latin typeface="Times New Roman" panose="02020603050405020304" pitchFamily="18" charset="0"/>
              <a:ea typeface="Times New Roman" panose="02020603050405020304" pitchFamily="18" charset="0"/>
              <a:cs typeface="+mn-ea"/>
              <a:sym typeface="+mn-ea"/>
            </a:endParaRPr>
          </a:p>
          <a:p>
            <a:r>
              <a:rPr lang="en-US" altLang="zh-CN" sz="2400" b="1" dirty="0">
                <a:ln>
                  <a:noFill/>
                </a:ln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be concentrated on (doing) sth</a:t>
            </a:r>
            <a:endParaRPr lang="en-US" altLang="zh-CN" sz="2400" b="1" dirty="0" err="1">
              <a:ln>
                <a:noFill/>
              </a:ln>
              <a:latin typeface="Times New Roman" panose="02020603050405020304" pitchFamily="18" charset="0"/>
              <a:ea typeface="Times New Roman" panose="02020603050405020304" pitchFamily="18" charset="0"/>
              <a:cs typeface="+mn-ea"/>
              <a:sym typeface="+mn-ea"/>
            </a:endParaRPr>
          </a:p>
          <a:p>
            <a:r>
              <a:rPr lang="en-US" altLang="zh-CN" sz="2400" dirty="0">
                <a:ln>
                  <a:noFill/>
                </a:ln>
                <a:latin typeface="Times New Roman" panose="02020603050405020304" pitchFamily="18" charset="0"/>
                <a:ea typeface="Times New Roman" panose="02020603050405020304" pitchFamily="18" charset="0"/>
                <a:cs typeface="+mn-ea"/>
                <a:sym typeface="Wingdings" panose="05000000000000000000" pitchFamily="2" charset="2"/>
              </a:rPr>
              <a:t>► </a:t>
            </a:r>
            <a:r>
              <a:rPr lang="en-US" altLang="zh-CN" sz="2400" b="1" dirty="0">
                <a:ln>
                  <a:noFill/>
                </a:ln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concentration </a:t>
            </a:r>
            <a:r>
              <a:rPr lang="en-US" altLang="zh-CN" sz="2400" dirty="0">
                <a:ln>
                  <a:noFill/>
                </a:ln>
                <a:latin typeface="Times New Roman" panose="02020603050405020304" pitchFamily="18" charset="0"/>
                <a:ea typeface="Times New Roman" panose="02020603050405020304" pitchFamily="18" charset="0"/>
                <a:cs typeface="+mn-ea"/>
                <a:sym typeface="+mn-ea"/>
              </a:rPr>
              <a:t>  </a:t>
            </a:r>
            <a:r>
              <a:rPr lang="en-US" altLang="zh-CN" sz="2400" b="1" i="1" dirty="0">
                <a:ln>
                  <a:noFill/>
                </a:ln>
                <a:latin typeface="Times New Roman" panose="02020603050405020304" pitchFamily="18" charset="0"/>
                <a:ea typeface="Times New Roman" panose="02020603050405020304" pitchFamily="18" charset="0"/>
                <a:cs typeface="+mn-ea"/>
                <a:sym typeface="+mn-ea"/>
              </a:rPr>
              <a:t>n </a:t>
            </a:r>
            <a:r>
              <a:rPr lang="en-US" altLang="zh-CN" sz="2400" b="1" dirty="0">
                <a:ln>
                  <a:noFill/>
                </a:ln>
                <a:latin typeface="Times New Roman" panose="02020603050405020304" pitchFamily="18" charset="0"/>
                <a:ea typeface="Times New Roman" panose="02020603050405020304" pitchFamily="18" charset="0"/>
                <a:cs typeface="+mn-ea"/>
                <a:sym typeface="+mn-ea"/>
              </a:rPr>
              <a:t>[C] &amp; [U] </a:t>
            </a:r>
            <a:r>
              <a:rPr lang="en-US" altLang="zh-CN" sz="2400" b="1" dirty="0" err="1">
                <a:ln>
                  <a:noFill/>
                </a:ln>
                <a:latin typeface="Times New Roman" panose="02020603050405020304" pitchFamily="18" charset="0"/>
                <a:ea typeface="Times New Roman" panose="02020603050405020304" pitchFamily="18" charset="0"/>
                <a:cs typeface="+mn-ea"/>
                <a:sym typeface="+mn-ea"/>
              </a:rPr>
              <a:t>集中；专心</a:t>
            </a:r>
            <a:r>
              <a:rPr lang="zh-CN" altLang="en-US" sz="2400" b="1" dirty="0">
                <a:ln>
                  <a:noFill/>
                </a:ln>
                <a:latin typeface="Times New Roman" panose="02020603050405020304" pitchFamily="18" charset="0"/>
                <a:ea typeface="Times New Roman" panose="02020603050405020304" pitchFamily="18" charset="0"/>
                <a:cs typeface="+mn-ea"/>
                <a:sym typeface="+mn-ea"/>
              </a:rPr>
              <a:t>：</a:t>
            </a:r>
            <a:endParaRPr lang="zh-CN" altLang="en-US" sz="2400"/>
          </a:p>
        </p:txBody>
      </p:sp>
      <p:pic>
        <p:nvPicPr>
          <p:cNvPr id="7" name="图片 6" descr="Girl-laying-on-bed-readin-008.jp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484995" y="2948305"/>
            <a:ext cx="2499360" cy="13385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12700" stA="38000" endPos="28000" dist="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9" name="文本框 8"/>
          <p:cNvSpPr txBox="1"/>
          <p:nvPr/>
        </p:nvSpPr>
        <p:spPr>
          <a:xfrm>
            <a:off x="725170" y="570865"/>
            <a:ext cx="79603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she 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had trouble concentrating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 class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.(L17)</a:t>
            </a:r>
            <a:endParaRPr lang="en-US" altLang="zh-CN" sz="28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51778" y="-79375"/>
            <a:ext cx="368998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concentrate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63220" y="2857500"/>
            <a:ext cx="504888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63220" y="4037330"/>
            <a:ext cx="903922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21005" y="5810250"/>
            <a:ext cx="371094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6734175" y="4464050"/>
            <a:ext cx="180403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324600" y="5217160"/>
            <a:ext cx="404050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760845" y="5643245"/>
            <a:ext cx="1951355" cy="35877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11" grpId="0" bldLvl="0" animBg="1"/>
      <p:bldP spid="11" grpId="1" animBg="1"/>
      <p:bldP spid="12" grpId="0" bldLvl="0" animBg="1"/>
      <p:bldP spid="12" grpId="1" animBg="1"/>
      <p:bldP spid="3" grpId="0"/>
      <p:bldP spid="3" grpId="1"/>
      <p:bldP spid="13" grpId="0" bldLvl="0" animBg="1"/>
      <p:bldP spid="13" grpId="1" animBg="1"/>
      <p:bldP spid="14" grpId="0" bldLvl="0" animBg="1"/>
      <p:bldP spid="14" grpId="1" animBg="1"/>
      <p:bldP spid="15" grpId="0" bldLvl="0" animBg="1"/>
      <p:bldP spid="15" grpId="1" animBg="1"/>
      <p:bldP spid="16" grpId="0" bldLvl="0" animBg="1"/>
      <p:bldP spid="16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0013" y="-79375"/>
            <a:ext cx="341312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5. extreme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1930" y="834390"/>
            <a:ext cx="11225530" cy="56413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■</a:t>
            </a:r>
            <a:r>
              <a:rPr lang="zh-CN" altLang="en-US" sz="28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adj.</a:t>
            </a:r>
            <a:endParaRPr lang="zh-CN" altLang="en-US" sz="2800" dirty="0"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①</a:t>
            </a:r>
            <a:r>
              <a:rPr lang="en-US" altLang="zh-CN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极端的，严重的</a:t>
            </a:r>
            <a:endParaRPr lang="zh-CN" altLang="en-US" sz="2800" b="1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 b="1">
                <a:solidFill>
                  <a:schemeClr val="accent3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an extreme case/example</a:t>
            </a: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4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极端的例子/案例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The method is proper only in </a:t>
            </a:r>
            <a:r>
              <a:rPr lang="zh-CN" altLang="en-US" sz="2800" b="1">
                <a:solidFill>
                  <a:schemeClr val="accent3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extreme circumstance</a:t>
            </a: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.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4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这种方法只有在</a:t>
            </a:r>
            <a:r>
              <a:rPr lang="zh-CN" altLang="en-US" sz="2400" b="1">
                <a:solidFill>
                  <a:schemeClr val="accent3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极端情况</a:t>
            </a:r>
            <a:r>
              <a:rPr lang="zh-CN" altLang="en-US" sz="24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下才是合适的。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②</a:t>
            </a:r>
            <a:r>
              <a:rPr lang="en-US" altLang="zh-CN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极度的，极大的；偏激的</a:t>
            </a:r>
            <a:endParaRPr lang="zh-CN" altLang="en-US" sz="2800" b="1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 b="1">
                <a:solidFill>
                  <a:schemeClr val="accent3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under extreme pressure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在极大的</a:t>
            </a: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压力下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■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n.</a:t>
            </a:r>
            <a:r>
              <a:rPr lang="en-US" altLang="zh-CN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极端不同的感情（或境况、行为方式等）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take sth. to/go to extremes </a:t>
            </a:r>
            <a:r>
              <a:rPr lang="zh-CN" altLang="en-US" sz="24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走极端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in the extreme </a:t>
            </a:r>
            <a:r>
              <a:rPr lang="zh-CN" altLang="en-US" sz="24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极度，非常</a:t>
            </a:r>
            <a:endParaRPr lang="zh-CN" altLang="en-US" sz="2400" b="1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The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sport</a:t>
            </a: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 would be </a:t>
            </a:r>
            <a:r>
              <a:rPr lang="zh-CN" altLang="en-US" sz="2800" b="1">
                <a:solidFill>
                  <a:srgbClr val="C00000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dangerous in the extreme</a:t>
            </a: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.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4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这项</a:t>
            </a:r>
            <a:r>
              <a:rPr lang="zh-CN" altLang="en-US" sz="24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运动极其危险。</a:t>
            </a:r>
            <a:endParaRPr lang="zh-CN" altLang="en-US" sz="2400" b="1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69435" y="5877560"/>
            <a:ext cx="4142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=extremely dangerous </a:t>
            </a:r>
            <a:endParaRPr lang="en-US" altLang="zh-CN" sz="2800" b="1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4050" y="570865"/>
            <a:ext cx="863155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teenagers sometimes turn to </a:t>
            </a:r>
            <a:r>
              <a:rPr lang="zh-CN" altLang="en-US" sz="28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extreme</a:t>
            </a:r>
            <a:r>
              <a:rPr lang="zh-CN" altLang="en-US" sz="28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methods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(L22)</a:t>
            </a:r>
            <a:endParaRPr lang="en-US" altLang="zh-CN" sz="280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8" name="图片 7"/>
          <p:cNvPicPr/>
          <p:nvPr/>
        </p:nvPicPr>
        <p:blipFill>
          <a:blip r:embed="rId2"/>
          <a:stretch>
            <a:fillRect/>
          </a:stretch>
        </p:blipFill>
        <p:spPr>
          <a:xfrm>
            <a:off x="8080375" y="2508885"/>
            <a:ext cx="3347085" cy="1840865"/>
          </a:xfrm>
          <a:prstGeom prst="rect">
            <a:avLst/>
          </a:prstGeom>
        </p:spPr>
      </p:pic>
      <p:pic>
        <p:nvPicPr>
          <p:cNvPr id="9" name="图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8261350" y="4716145"/>
            <a:ext cx="2893695" cy="183134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100330" y="1875790"/>
            <a:ext cx="404050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27330" y="2727960"/>
            <a:ext cx="548957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201930" y="3662680"/>
            <a:ext cx="375031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079240" y="4591685"/>
            <a:ext cx="140398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13" name="矩形 12"/>
          <p:cNvSpPr/>
          <p:nvPr/>
        </p:nvSpPr>
        <p:spPr>
          <a:xfrm>
            <a:off x="2397125" y="5098415"/>
            <a:ext cx="163131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14" name="矩形 13"/>
          <p:cNvSpPr/>
          <p:nvPr/>
        </p:nvSpPr>
        <p:spPr>
          <a:xfrm>
            <a:off x="201930" y="5587365"/>
            <a:ext cx="711962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15" grpId="1" animBg="1"/>
      <p:bldP spid="10" grpId="0" bldLvl="0" animBg="1"/>
      <p:bldP spid="10" grpId="1" animBg="1"/>
      <p:bldP spid="11" grpId="0" bldLvl="0" animBg="1"/>
      <p:bldP spid="11" grpId="1" animBg="1"/>
      <p:bldP spid="12" grpId="0" bldLvl="0" animBg="1"/>
      <p:bldP spid="12" grpId="1" animBg="1"/>
      <p:bldP spid="13" grpId="0" bldLvl="0" animBg="1"/>
      <p:bldP spid="13" grpId="1" animBg="1"/>
      <p:bldP spid="14" grpId="0" bldLvl="0" animBg="1"/>
      <p:bldP spid="14" grpId="1" animBg="1"/>
      <p:bldP spid="3" grpId="0"/>
      <p:bldP spid="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3355" y="-79375"/>
            <a:ext cx="396367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6. slim </a:t>
            </a:r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down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51205" y="609600"/>
            <a:ext cx="609600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...</a:t>
            </a:r>
            <a:r>
              <a:rPr lang="zh-CN" altLang="en-US" sz="3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to </a:t>
            </a:r>
            <a:r>
              <a:rPr lang="zh-CN" altLang="en-US" sz="32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slim down</a:t>
            </a:r>
            <a:r>
              <a:rPr lang="zh-CN" altLang="en-US" sz="3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quickly.（</a:t>
            </a:r>
            <a:r>
              <a:rPr lang="en-US" altLang="zh-CN" sz="3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L22</a:t>
            </a:r>
            <a:r>
              <a:rPr lang="zh-CN" altLang="en-US" sz="3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）</a:t>
            </a:r>
            <a:endParaRPr lang="zh-CN" altLang="en-US" sz="32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1145" y="1231900"/>
            <a:ext cx="11107420" cy="46259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slim down</a:t>
            </a: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4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变苗条，减肥；减少（岗位），裁减（人员），精简（机构）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 These factories are slimming down their workforce.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4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这些工厂正在裁减工人。</a:t>
            </a:r>
            <a:endParaRPr lang="zh-CN" altLang="en-US" sz="2400" b="1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en-US" altLang="zh-CN" sz="280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  <a:sym typeface="+mn-ea"/>
              </a:rPr>
              <a:t>slim </a:t>
            </a: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adj.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①</a:t>
            </a: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苗条的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My sister has a slim figure because she takes regular exercise.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4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我妹妹有一个苗条的身材，因为她经常锻炼。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②</a:t>
            </a:r>
            <a:r>
              <a:rPr lang="zh-CN" altLang="en-US" sz="28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微薄的，小的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80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There is only a slim chance that he come in time.</a:t>
            </a:r>
            <a:endParaRPr lang="zh-CN" altLang="en-US" sz="280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2400" b="1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他及时来的可能性很小。</a:t>
            </a:r>
            <a:endParaRPr lang="zh-CN" altLang="en-US" sz="2400" b="1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08480" y="2595880"/>
            <a:ext cx="30968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slimmer</a:t>
            </a:r>
            <a:r>
              <a:rPr lang="zh-CN" altLang="en-US" sz="2800" b="1">
                <a:solidFill>
                  <a:srgbClr val="C00000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（比较级）</a:t>
            </a:r>
            <a:endParaRPr lang="zh-CN" altLang="en-US" sz="2800" b="1">
              <a:solidFill>
                <a:srgbClr val="C00000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137025" y="1329055"/>
            <a:ext cx="609790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271145" y="2221865"/>
            <a:ext cx="340550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8" name="矩形 7"/>
          <p:cNvSpPr/>
          <p:nvPr/>
        </p:nvSpPr>
        <p:spPr>
          <a:xfrm>
            <a:off x="398145" y="3585845"/>
            <a:ext cx="889317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9" name="矩形 8"/>
          <p:cNvSpPr/>
          <p:nvPr/>
        </p:nvSpPr>
        <p:spPr>
          <a:xfrm>
            <a:off x="353695" y="5431155"/>
            <a:ext cx="443357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10" name="矩形 9"/>
          <p:cNvSpPr/>
          <p:nvPr/>
        </p:nvSpPr>
        <p:spPr>
          <a:xfrm>
            <a:off x="751205" y="4425950"/>
            <a:ext cx="314896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3" grpId="1" animBg="1"/>
      <p:bldP spid="7" grpId="0" bldLvl="0" animBg="1"/>
      <p:bldP spid="7" grpId="1" animBg="1"/>
      <p:bldP spid="8" grpId="0" bldLvl="0" animBg="1"/>
      <p:bldP spid="8" grpId="1" animBg="1"/>
      <p:bldP spid="9" grpId="0" bldLvl="0" animBg="1"/>
      <p:bldP spid="9" grpId="1" animBg="1"/>
      <p:bldP spid="10" grpId="0" bldLvl="0" animBg="1"/>
      <p:bldP spid="10" grpId="1" animBg="1"/>
      <p:bldP spid="6" grpId="0"/>
      <p:bldP spid="6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8290" y="-79375"/>
            <a:ext cx="400304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7. concerned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29" name="Rectangle 5"/>
          <p:cNvSpPr/>
          <p:nvPr/>
        </p:nvSpPr>
        <p:spPr>
          <a:xfrm>
            <a:off x="288290" y="817851"/>
            <a:ext cx="11615420" cy="608838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/>
              </a:rPr>
              <a:t>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/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[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不用于名词前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]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有关的；有关联的：</a:t>
            </a:r>
            <a:endParaRPr lang="en-US" altLang="zh-CN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be concerned with / in:</a:t>
            </a:r>
            <a:endParaRPr lang="en-US" altLang="zh-CN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Arial" panose="020B0604020202020204" pitchFamily="34" charset="0"/>
              </a:rPr>
              <a:t>Her job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Arial" panose="020B0604020202020204" pitchFamily="34" charset="0"/>
              </a:rPr>
              <a:t>is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Arial" panose="020B0604020202020204" pitchFamily="34" charset="0"/>
              </a:rPr>
              <a:t> something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Arial" panose="020B0604020202020204" pitchFamily="34" charset="0"/>
              </a:rPr>
              <a:t>concerned with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Arial" panose="020B0604020202020204" pitchFamily="34" charset="0"/>
              </a:rPr>
              <a:t> computers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.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zh-CN" altLang="zh-CN" sz="24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Wingdings 2" panose="05020102010507070707"/>
              </a:rPr>
              <a:t>她的工作与计算机有关。</a:t>
            </a:r>
            <a:endParaRPr lang="zh-CN" altLang="zh-CN" sz="24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Wingdings 2" panose="05020102010507070707"/>
            </a:endParaRPr>
          </a:p>
          <a:p>
            <a:pPr>
              <a:lnSpc>
                <a:spcPct val="13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Wingdings 2" panose="05020102010507070707"/>
              </a:rPr>
              <a:t>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Wingdings 2" panose="05020102010507070707"/>
              </a:rPr>
              <a:t> 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Wingdings 2" panose="05020102010507070707"/>
              </a:rPr>
              <a:t>担忧的；关心的 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Wingdings 2" panose="05020102010507070707"/>
              </a:rPr>
              <a:t>worried about </a:t>
            </a:r>
            <a:r>
              <a:rPr lang="en-US" altLang="zh-CN" sz="28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Wingdings 2" panose="05020102010507070707"/>
              </a:rPr>
              <a:t>sth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Wingdings 2" panose="05020102010507070707"/>
              </a:rPr>
              <a:t>, or caring about </a:t>
            </a:r>
            <a:r>
              <a:rPr lang="en-US" altLang="zh-CN" sz="2800" b="1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Wingdings 2" panose="05020102010507070707"/>
              </a:rPr>
              <a:t>sb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Wingdings 2" panose="05020102010507070707"/>
              </a:rPr>
              <a:t>：</a:t>
            </a:r>
            <a:endParaRPr lang="en-US" altLang="zh-CN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  <a:sym typeface="Wingdings 2" panose="05020102010507070707"/>
            </a:endParaRPr>
          </a:p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be concerned about / for: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As tourism develops, people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 are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 becoming increasingly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concerned about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 the environment. 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随着旅游业的发展，人们越来越关心环境问题。</a:t>
            </a:r>
            <a:endParaRPr lang="en-US" altLang="zh-CN" sz="24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endParaRPr lang="en-US" altLang="zh-CN" sz="2800" i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endParaRPr lang="en-US" altLang="zh-CN" sz="2800" i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0860" y="5738495"/>
            <a:ext cx="84512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as far as … be concerned 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就</a:t>
            </a:r>
            <a:r>
              <a:rPr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……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而言；关于</a:t>
            </a:r>
            <a:endParaRPr lang="zh-CN" altLang="en-US" sz="2800"/>
          </a:p>
        </p:txBody>
      </p:sp>
      <p:sp>
        <p:nvSpPr>
          <p:cNvPr id="9" name="矩形 8"/>
          <p:cNvSpPr/>
          <p:nvPr/>
        </p:nvSpPr>
        <p:spPr>
          <a:xfrm>
            <a:off x="353695" y="2110105"/>
            <a:ext cx="713930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" name="矩形 2"/>
          <p:cNvSpPr/>
          <p:nvPr/>
        </p:nvSpPr>
        <p:spPr>
          <a:xfrm>
            <a:off x="353695" y="5240020"/>
            <a:ext cx="713930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5" name="矩形 4"/>
          <p:cNvSpPr/>
          <p:nvPr/>
        </p:nvSpPr>
        <p:spPr>
          <a:xfrm>
            <a:off x="4559300" y="5786120"/>
            <a:ext cx="306006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animBg="1"/>
      <p:bldP spid="3" grpId="0" bldLvl="0" animBg="1"/>
      <p:bldP spid="3" grpId="1" animBg="1"/>
      <p:bldP spid="5" grpId="0" bldLvl="0" animBg="1"/>
      <p:bldP spid="5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85725" y="-38735"/>
            <a:ext cx="3403600" cy="76835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8. effect </a:t>
            </a:r>
            <a:endParaRPr lang="zh-CN" altLang="en-US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92735" y="729615"/>
            <a:ext cx="10359390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en-US" altLang="zh-CN" sz="3000" b="1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greenhouse effect </a:t>
            </a:r>
            <a:r>
              <a:rPr lang="zh-CN" altLang="en-US" sz="3000" b="1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800" b="1" dirty="0">
                <a:solidFill>
                  <a:srgbClr val="C00000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温室效应</a:t>
            </a:r>
            <a:endParaRPr lang="zh-CN" altLang="en-US" sz="3000" b="1" dirty="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Global warming is </a:t>
            </a:r>
            <a:r>
              <a:rPr lang="en-US" altLang="zh-CN" sz="3000" b="1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having a</a:t>
            </a:r>
            <a:r>
              <a:rPr lang="en-US" altLang="zh-CN" sz="3000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 great </a:t>
            </a:r>
            <a:r>
              <a:rPr lang="en-US" altLang="zh-CN" sz="3000" b="1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effect on </a:t>
            </a:r>
            <a:r>
              <a:rPr lang="en-US" altLang="zh-CN" sz="3000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hundreds of plant and animal species around the world. </a:t>
            </a:r>
            <a:endParaRPr lang="en-US" altLang="zh-CN" sz="3000" b="1" dirty="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000" b="1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bring / put ... into effect </a:t>
            </a:r>
            <a:r>
              <a:rPr lang="zh-CN" altLang="en-US" sz="2800" b="1" dirty="0">
                <a:solidFill>
                  <a:srgbClr val="C00000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实施；实行</a:t>
            </a:r>
            <a:endParaRPr lang="zh-CN" altLang="en-US" sz="3000" b="1" dirty="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000" b="1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in effect</a:t>
            </a:r>
            <a:endParaRPr lang="en-US" altLang="zh-CN" sz="3000" b="1" dirty="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000" b="1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/>
              </a:rPr>
              <a:t></a:t>
            </a:r>
            <a:r>
              <a:rPr lang="en-US" altLang="zh-CN" sz="3000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3000" b="1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在实施中；有效：</a:t>
            </a:r>
            <a:endParaRPr lang="zh-CN" altLang="en-US" sz="3000" b="1" dirty="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Some laws from the eighteenth century are still in effect.  </a:t>
            </a:r>
            <a:endParaRPr lang="zh-CN" altLang="en-US" sz="3000" dirty="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000" b="1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/>
              </a:rPr>
              <a:t></a:t>
            </a:r>
            <a:r>
              <a:rPr lang="en-US" altLang="zh-CN" sz="3000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3000" b="1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实际上；事实上：</a:t>
            </a:r>
            <a:endParaRPr lang="zh-CN" altLang="en-US" sz="3000" b="1" dirty="0">
              <a:solidFill>
                <a:schemeClr val="tx1"/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3000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“</a:t>
            </a:r>
            <a:r>
              <a:rPr lang="en-US" altLang="zh-CN" sz="3000" dirty="0">
                <a:solidFill>
                  <a:schemeClr val="tx1"/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Have a nice day” is a wonderful phrase, reminding us, in effect, to enjoy the moment. 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23235" y="120650"/>
            <a:ext cx="40906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作用，效果，影响</a:t>
            </a:r>
            <a:endParaRPr lang="zh-CN" altLang="en-US" sz="2800"/>
          </a:p>
        </p:txBody>
      </p:sp>
      <p:sp>
        <p:nvSpPr>
          <p:cNvPr id="5" name="文本框 4"/>
          <p:cNvSpPr txBox="1"/>
          <p:nvPr/>
        </p:nvSpPr>
        <p:spPr>
          <a:xfrm>
            <a:off x="5494655" y="1825625"/>
            <a:ext cx="25742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对</a:t>
            </a:r>
            <a:r>
              <a:rPr lang="en-US" altLang="zh-CN" sz="2800" b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...</a:t>
            </a:r>
            <a:r>
              <a:rPr lang="zh-CN" altLang="en-US" sz="2800" b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有影响</a:t>
            </a:r>
            <a:endParaRPr lang="zh-CN" altLang="en-US" sz="2800" b="1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317875" y="842645"/>
            <a:ext cx="171450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8" name="矩形 7"/>
          <p:cNvSpPr/>
          <p:nvPr/>
        </p:nvSpPr>
        <p:spPr>
          <a:xfrm>
            <a:off x="4337685" y="2506345"/>
            <a:ext cx="211328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9" name="矩形 8"/>
          <p:cNvSpPr/>
          <p:nvPr/>
        </p:nvSpPr>
        <p:spPr>
          <a:xfrm>
            <a:off x="756920" y="3579495"/>
            <a:ext cx="290004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11" name="矩形 10"/>
          <p:cNvSpPr/>
          <p:nvPr/>
        </p:nvSpPr>
        <p:spPr>
          <a:xfrm>
            <a:off x="812165" y="4735195"/>
            <a:ext cx="290004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7" grpId="1" animBg="1"/>
      <p:bldP spid="5" grpId="0"/>
      <p:bldP spid="5" grpId="1"/>
      <p:bldP spid="8" grpId="0" bldLvl="0" animBg="1"/>
      <p:bldP spid="8" grpId="1" animBg="1"/>
      <p:bldP spid="9" grpId="0" bldLvl="0" animBg="1"/>
      <p:bldP spid="9" grpId="1" animBg="1"/>
      <p:bldP spid="11" grpId="0" bldLvl="0" animBg="1"/>
      <p:bldP spid="1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6680" y="571500"/>
            <a:ext cx="11649710" cy="54775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ts val="4200"/>
              </a:lnSpc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side effect </a:t>
            </a:r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副作用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42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Health experts are increasing their efforts to educate teenagers about the 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side effects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of losing weight too quickly.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（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L27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）</a:t>
            </a: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4200"/>
              </a:lnSpc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take effect </a:t>
            </a:r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生效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(come into effect)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pitchFamily="18" charset="0"/>
                <a:sym typeface="+mn-ea"/>
              </a:rPr>
              <a:t>；</a:t>
            </a:r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起作用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pitchFamily="18" charset="0"/>
                <a:sym typeface="+mn-ea"/>
              </a:rPr>
              <a:t>：</a:t>
            </a:r>
            <a:endParaRPr lang="zh-CN" altLang="en-US" sz="2800" b="1" dirty="0">
              <a:solidFill>
                <a:schemeClr val="tx1"/>
              </a:solidFill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2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These measures are just beginning to take effect.</a:t>
            </a:r>
            <a:endParaRPr lang="en-US" altLang="zh-CN" sz="2800" b="1" dirty="0">
              <a:solidFill>
                <a:schemeClr val="tx1"/>
              </a:solidFill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2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pitchFamily="18" charset="0"/>
                <a:sym typeface="+mn-ea"/>
              </a:rPr>
              <a:t>词汇拓展</a:t>
            </a:r>
            <a:endParaRPr lang="en-US" altLang="zh-CN" sz="2800" b="1" dirty="0">
              <a:solidFill>
                <a:schemeClr val="tx1"/>
              </a:solidFill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2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► 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effective </a:t>
            </a:r>
            <a:r>
              <a:rPr lang="en-US" altLang="zh-CN" sz="28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adj 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pitchFamily="18" charset="0"/>
                <a:sym typeface="+mn-ea"/>
              </a:rPr>
              <a:t>有效的 反 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ineffective 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pitchFamily="18" charset="0"/>
                <a:sym typeface="+mn-ea"/>
              </a:rPr>
              <a:t>；生效的：</a:t>
            </a:r>
            <a:endParaRPr lang="zh-CN" altLang="en-US" sz="2800" b="1" dirty="0">
              <a:solidFill>
                <a:schemeClr val="tx1"/>
              </a:solidFill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2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take effective measures / steps 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采取有效措施/步骤</a:t>
            </a:r>
            <a:endParaRPr lang="zh-CN" alt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>
              <a:lnSpc>
                <a:spcPts val="42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► 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effectively  </a:t>
            </a:r>
            <a:r>
              <a:rPr lang="en-US" altLang="zh-CN" sz="28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adv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pitchFamily="18" charset="0"/>
                <a:sym typeface="+mn-ea"/>
              </a:rPr>
              <a:t>有效地</a:t>
            </a:r>
            <a:endParaRPr lang="zh-CN" altLang="en-US" sz="2800" b="1" dirty="0">
              <a:solidFill>
                <a:schemeClr val="tx1"/>
              </a:solidFill>
              <a:latin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2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► 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effectiveness  </a:t>
            </a:r>
            <a:r>
              <a:rPr lang="en-US" altLang="zh-CN" sz="28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[U] 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pitchFamily="18" charset="0"/>
                <a:sym typeface="+mn-ea"/>
              </a:rPr>
              <a:t>有效性</a:t>
            </a:r>
            <a:endParaRPr lang="zh-CN" altLang="en-US" sz="2800" b="1" dirty="0">
              <a:solidFill>
                <a:schemeClr val="tx1"/>
              </a:solidFill>
              <a:latin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806575" y="666115"/>
            <a:ext cx="128524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" name="矩形 2"/>
          <p:cNvSpPr/>
          <p:nvPr/>
        </p:nvSpPr>
        <p:spPr>
          <a:xfrm>
            <a:off x="1857375" y="2284095"/>
            <a:ext cx="77406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5" name="矩形 4"/>
          <p:cNvSpPr/>
          <p:nvPr/>
        </p:nvSpPr>
        <p:spPr>
          <a:xfrm>
            <a:off x="5594985" y="2284095"/>
            <a:ext cx="108394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6" name="矩形 5"/>
          <p:cNvSpPr/>
          <p:nvPr/>
        </p:nvSpPr>
        <p:spPr>
          <a:xfrm>
            <a:off x="579120" y="3909695"/>
            <a:ext cx="134620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4248785" y="3909695"/>
            <a:ext cx="161544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8" name="矩形 7"/>
          <p:cNvSpPr/>
          <p:nvPr/>
        </p:nvSpPr>
        <p:spPr>
          <a:xfrm>
            <a:off x="191135" y="4463415"/>
            <a:ext cx="431482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10" name="矩形 9"/>
          <p:cNvSpPr/>
          <p:nvPr/>
        </p:nvSpPr>
        <p:spPr>
          <a:xfrm>
            <a:off x="579120" y="4962525"/>
            <a:ext cx="169037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11" name="矩形 10"/>
          <p:cNvSpPr/>
          <p:nvPr/>
        </p:nvSpPr>
        <p:spPr>
          <a:xfrm>
            <a:off x="579120" y="5510530"/>
            <a:ext cx="205295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animBg="1"/>
      <p:bldP spid="3" grpId="0" bldLvl="0" animBg="1"/>
      <p:bldP spid="3" grpId="1" animBg="1"/>
      <p:bldP spid="5" grpId="0" bldLvl="0" animBg="1"/>
      <p:bldP spid="5" grpId="1" animBg="1"/>
      <p:bldP spid="6" grpId="0" bldLvl="0" animBg="1"/>
      <p:bldP spid="6" grpId="1" animBg="1"/>
      <p:bldP spid="7" grpId="0" bldLvl="0" animBg="1"/>
      <p:bldP spid="7" grpId="1" animBg="1"/>
      <p:bldP spid="8" grpId="0" bldLvl="0" animBg="1"/>
      <p:bldP spid="8" grpId="1" animBg="1"/>
      <p:bldP spid="10" grpId="0" bldLvl="0" animBg="1"/>
      <p:bldP spid="10" grpId="1" animBg="1"/>
      <p:bldP spid="11" grpId="0" bldLvl="0" animBg="1"/>
      <p:bldP spid="11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1155" y="1163320"/>
            <a:ext cx="11827510" cy="34232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lnSpc>
                <a:spcPct val="180000"/>
              </a:lnSpc>
              <a:buClrTx/>
              <a:buSzTx/>
              <a:buFontTx/>
            </a:pP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STONECHESTER—A teenage girl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fainted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yesterday at Stonechester High School after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 skipping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meals.</a:t>
            </a:r>
            <a:endParaRPr lang="zh-CN" altLang="en-US" sz="3200">
              <a:latin typeface="Cambria" panose="02040503050406030204" charset="0"/>
              <a:cs typeface="Cambria" panose="02040503050406030204" charset="0"/>
              <a:sym typeface="+mn-ea"/>
            </a:endParaRPr>
          </a:p>
          <a:p>
            <a:pPr lvl="0" algn="l">
              <a:lnSpc>
                <a:spcPct val="180000"/>
              </a:lnSpc>
              <a:buClrTx/>
              <a:buSzTx/>
              <a:buFontTx/>
            </a:pP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Jennifer Jones, 15, told friends in her class that she was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feeling unwell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. She then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passed out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in her morning PE lesson and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was rushed to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hospital.</a:t>
            </a:r>
            <a:endParaRPr lang="zh-CN" altLang="en-US" sz="3200">
              <a:latin typeface="Cambria" panose="02040503050406030204" charset="0"/>
              <a:cs typeface="Cambria" panose="02040503050406030204" charset="0"/>
              <a:sym typeface="+mn-ea"/>
            </a:endParaRPr>
          </a:p>
          <a:p>
            <a:pPr lvl="0" algn="l">
              <a:lnSpc>
                <a:spcPct val="130000"/>
              </a:lnSpc>
              <a:buClrTx/>
              <a:buSzTx/>
              <a:buFontTx/>
            </a:pPr>
            <a:endParaRPr lang="zh-CN" altLang="en-US" sz="320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3" name="等腰三角形 2"/>
          <p:cNvSpPr/>
          <p:nvPr/>
        </p:nvSpPr>
        <p:spPr>
          <a:xfrm>
            <a:off x="8000365" y="3703955"/>
            <a:ext cx="231140" cy="254635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037580" y="1059815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vi.晕厥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61385" y="1993265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跳过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904730" y="2836545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感到不适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639820" y="3771900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失去知觉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40055" y="4662170"/>
            <a:ext cx="2249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被紧急送往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" y="-57785"/>
            <a:ext cx="243967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Para. 1-2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9" grpId="1"/>
      <p:bldP spid="11" grpId="0"/>
      <p:bldP spid="11" grpId="1"/>
      <p:bldP spid="30" grpId="0"/>
      <p:bldP spid="30" grpId="1"/>
      <p:bldP spid="33" grpId="0"/>
      <p:bldP spid="33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11150" y="-38735"/>
            <a:ext cx="261620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9. prove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1150" y="729615"/>
            <a:ext cx="1117854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latin typeface="Cambria" panose="02040503050406030204" charset="0"/>
                <a:cs typeface="Cambria" panose="02040503050406030204" charset="0"/>
                <a:sym typeface="+mn-ea"/>
              </a:rPr>
              <a:t>These so-called </a:t>
            </a:r>
            <a:r>
              <a:rPr lang="en-US" altLang="zh-CN" sz="2800">
                <a:latin typeface="Cambria" panose="02040503050406030204" charset="0"/>
                <a:cs typeface="Cambria" panose="02040503050406030204" charset="0"/>
                <a:sym typeface="+mn-ea"/>
              </a:rPr>
              <a:t> ‘</a:t>
            </a:r>
            <a:r>
              <a:rPr lang="zh-CN" altLang="en-US" sz="2800" b="1">
                <a:solidFill>
                  <a:schemeClr val="accent6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quick-fix methods</a:t>
            </a:r>
            <a:r>
              <a:rPr lang="zh-CN" altLang="en-US" sz="2800">
                <a:latin typeface="Cambria" panose="02040503050406030204" charset="0"/>
                <a:cs typeface="Cambria" panose="02040503050406030204" charset="0"/>
                <a:sym typeface="+mn-ea"/>
              </a:rPr>
              <a:t> </a:t>
            </a:r>
            <a:r>
              <a:rPr lang="en-US" altLang="zh-CN" sz="2800">
                <a:latin typeface="Cambria" panose="02040503050406030204" charset="0"/>
                <a:cs typeface="Cambria" panose="02040503050406030204" charset="0"/>
                <a:sym typeface="+mn-ea"/>
              </a:rPr>
              <a:t>’ </a:t>
            </a:r>
            <a:r>
              <a:rPr lang="zh-CN" altLang="en-US" sz="2800" b="1">
                <a:latin typeface="Cambria" panose="02040503050406030204" charset="0"/>
                <a:cs typeface="Cambria" panose="02040503050406030204" charset="0"/>
                <a:sym typeface="+mn-ea"/>
              </a:rPr>
              <a:t>prove</a:t>
            </a:r>
            <a:r>
              <a:rPr lang="zh-CN" altLang="en-US" sz="2800">
                <a:latin typeface="Cambria" panose="02040503050406030204" charset="0"/>
                <a:cs typeface="Cambria" panose="02040503050406030204" charset="0"/>
                <a:sym typeface="+mn-ea"/>
              </a:rPr>
              <a:t> to</a:t>
            </a:r>
            <a:r>
              <a:rPr lang="zh-CN" altLang="en-US" sz="28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 be harmful to </a:t>
            </a:r>
            <a:r>
              <a:rPr lang="zh-CN" altLang="en-US" sz="2800">
                <a:latin typeface="Cambria" panose="02040503050406030204" charset="0"/>
                <a:cs typeface="Cambria" panose="02040503050406030204" charset="0"/>
                <a:sym typeface="+mn-ea"/>
              </a:rPr>
              <a:t>teenagers</a:t>
            </a:r>
            <a:r>
              <a:rPr lang="en-US" altLang="zh-CN" sz="2800">
                <a:latin typeface="Cambria" panose="02040503050406030204" charset="0"/>
                <a:cs typeface="Cambria" panose="02040503050406030204" charset="0"/>
                <a:sym typeface="+mn-ea"/>
              </a:rPr>
              <a:t>.(L)</a:t>
            </a:r>
            <a:endParaRPr lang="en-US" altLang="zh-CN" sz="280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11" name="Rectangle 8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70978" y="1842135"/>
            <a:ext cx="8572500" cy="1146175"/>
          </a:xfrm>
          <a:prstGeom prst="rect">
            <a:avLst/>
          </a:prstGeom>
          <a:noFill/>
          <a:ln w="12700">
            <a:solidFill>
              <a:srgbClr val="9933FF"/>
            </a:solidFill>
            <a:miter lim="800000"/>
          </a:ln>
        </p:spPr>
        <p:txBody>
          <a:bodyPr wrap="none" anchor="ctr"/>
          <a:p>
            <a:pPr algn="ctr"/>
            <a:endParaRPr lang="zh-CN" altLang="en-US">
              <a:latin typeface="Times New Roman" panose="02020603050405020304" pitchFamily="18" charset="0"/>
            </a:endParaRPr>
          </a:p>
        </p:txBody>
      </p:sp>
      <p:sp>
        <p:nvSpPr>
          <p:cNvPr id="43013" name="TextBox 12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507808" y="1842135"/>
            <a:ext cx="8535988" cy="10763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p>
            <a:r>
              <a:rPr lang="en-US" altLang="zh-CN" sz="32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so-called “quick-fix methods” ____   ____ to be harmful to teenagers.</a:t>
            </a:r>
            <a:r>
              <a:rPr lang="en-US" altLang="zh-CN" sz="3200" b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sz="3200" b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39" name="TextBox 1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953376" y="1842135"/>
            <a:ext cx="202311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turn    out </a:t>
            </a:r>
            <a:endParaRPr lang="en-US" altLang="zh-CN" sz="3200" b="1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3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735648" y="3602990"/>
            <a:ext cx="5558790" cy="10763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pPr algn="l"/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new drug 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proved effective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zh-CN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这种新药证明是有效的。</a:t>
            </a:r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en-US" sz="32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2" name="矩形 4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35965" y="5408930"/>
            <a:ext cx="10530205" cy="9531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promotion 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proved to be a turning point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in his career.</a:t>
            </a:r>
            <a:endParaRPr lang="en-US" altLang="zh-CN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这次晋升被证明是他事业的转折点。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矩形 5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735648" y="4501198"/>
            <a:ext cx="8358188" cy="9531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plan has 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proved a great success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zh-CN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这个计划已被证明是非常成功的。</a:t>
            </a:r>
            <a:endParaRPr lang="zh-CN" altLang="en-US" sz="2400" b="1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99110" y="3115945"/>
            <a:ext cx="81616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①［用作系动词］证明是；被发现是</a:t>
            </a:r>
            <a:r>
              <a:rPr lang="zh-CN" altLang="en-US" sz="2800" dirty="0">
                <a:solidFill>
                  <a:schemeClr val="accent5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en-US" altLang="zh-CN" sz="2800" b="1" dirty="0">
                <a:solidFill>
                  <a:schemeClr val="accent5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(turn out)</a:t>
            </a:r>
            <a:endParaRPr lang="en-US" altLang="zh-CN" sz="2800" b="1" dirty="0">
              <a:solidFill>
                <a:schemeClr val="accent5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7875" y="4150995"/>
            <a:ext cx="431482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2" name="矩形 1"/>
          <p:cNvSpPr/>
          <p:nvPr/>
        </p:nvSpPr>
        <p:spPr>
          <a:xfrm>
            <a:off x="777875" y="5071110"/>
            <a:ext cx="447611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735965" y="5895975"/>
            <a:ext cx="485711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3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43013" grpId="0"/>
      <p:bldP spid="18439" grpId="0"/>
      <p:bldP spid="5" grpId="0"/>
      <p:bldP spid="12" grpId="0"/>
      <p:bldP spid="13" grpId="0"/>
      <p:bldP spid="8" grpId="0" bldLvl="0" animBg="1"/>
      <p:bldP spid="8" grpId="1" animBg="1"/>
      <p:bldP spid="2" grpId="0" bldLvl="0" animBg="1"/>
      <p:bldP spid="2" grpId="1" animBg="1"/>
      <p:bldP spid="7" grpId="0" bldLvl="0" animBg="1"/>
      <p:bldP spid="7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1300" y="668020"/>
            <a:ext cx="609600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000" dirty="0">
                <a:solidFill>
                  <a:schemeClr val="accent5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3000" dirty="0">
                <a:solidFill>
                  <a:schemeClr val="accent5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②</a:t>
            </a:r>
            <a:r>
              <a:rPr lang="en-US" altLang="zh-CN" sz="3000" dirty="0">
                <a:solidFill>
                  <a:schemeClr val="accent5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en-US" altLang="zh-CN" sz="3000" b="1" i="1" dirty="0" err="1">
                <a:solidFill>
                  <a:schemeClr val="accent5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vt</a:t>
            </a:r>
            <a:r>
              <a:rPr lang="en-US" altLang="zh-CN" sz="3000" b="1" i="1" dirty="0">
                <a:solidFill>
                  <a:schemeClr val="accent5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3000" b="1" dirty="0">
                <a:solidFill>
                  <a:schemeClr val="accent5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证明；证实：</a:t>
            </a:r>
            <a:endParaRPr lang="zh-CN" altLang="en-US" sz="3000" b="1" dirty="0">
              <a:solidFill>
                <a:schemeClr val="accent5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44035" name="矩形 3"/>
          <p:cNvSpPr>
            <a:spLocks noChangeArrowheads="1"/>
          </p:cNvSpPr>
          <p:nvPr/>
        </p:nvSpPr>
        <p:spPr bwMode="auto">
          <a:xfrm>
            <a:off x="697865" y="2254885"/>
            <a:ext cx="947420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They hope this new evidence will 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prove her innocence</a:t>
            </a:r>
            <a:r>
              <a:rPr lang="en-US" altLang="zh-CN" sz="3200" b="1"/>
              <a:t>.</a:t>
            </a:r>
            <a:endParaRPr lang="zh-CN" altLang="en-US" sz="3200" b="1"/>
          </a:p>
        </p:txBody>
      </p:sp>
      <p:sp>
        <p:nvSpPr>
          <p:cNvPr id="44038" name="矩形 7"/>
          <p:cNvSpPr>
            <a:spLocks noChangeArrowheads="1"/>
          </p:cNvSpPr>
          <p:nvPr/>
        </p:nvSpPr>
        <p:spPr bwMode="auto">
          <a:xfrm>
            <a:off x="697865" y="1221105"/>
            <a:ext cx="8794115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Just give me a chance and I’ll 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prove it to you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3200" b="1"/>
              <a:t> </a:t>
            </a:r>
            <a:endParaRPr lang="zh-CN" altLang="en-US" sz="3200" b="1"/>
          </a:p>
        </p:txBody>
      </p:sp>
      <p:sp>
        <p:nvSpPr>
          <p:cNvPr id="44039" name="矩形 8"/>
          <p:cNvSpPr>
            <a:spLocks noChangeArrowheads="1"/>
          </p:cNvSpPr>
          <p:nvPr/>
        </p:nvSpPr>
        <p:spPr bwMode="auto">
          <a:xfrm>
            <a:off x="736600" y="3154045"/>
            <a:ext cx="8579485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She was determined to 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prove everyone wrong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endParaRPr lang="zh-CN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040" name="TextBox 9"/>
          <p:cNvSpPr txBox="1">
            <a:spLocks noChangeArrowheads="1"/>
          </p:cNvSpPr>
          <p:nvPr/>
        </p:nvSpPr>
        <p:spPr bwMode="auto">
          <a:xfrm>
            <a:off x="652145" y="4177030"/>
            <a:ext cx="786765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Tests have 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proved that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system works. </a:t>
            </a:r>
            <a:endParaRPr lang="zh-CN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21855" y="2744470"/>
            <a:ext cx="24834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证明她的清白</a:t>
            </a:r>
            <a:endParaRPr lang="en-US" altLang="zh-CN" sz="2800" b="1">
              <a:solidFill>
                <a:schemeClr val="accent5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46495" y="1774190"/>
            <a:ext cx="2460625" cy="530225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/>
            <a:r>
              <a:rPr lang="zh-CN" altLang="en-US" sz="2800" b="1" i="0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证明</a:t>
            </a:r>
            <a:r>
              <a:rPr lang="zh-CN" altLang="en-US" sz="2800" b="1" i="0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给你看</a:t>
            </a:r>
            <a:endParaRPr lang="zh-CN" altLang="en-US" sz="2800" b="1" i="0">
              <a:solidFill>
                <a:schemeClr val="accent5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321935" y="3680460"/>
            <a:ext cx="2943860" cy="530225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/>
            <a:r>
              <a:rPr lang="zh-CN" altLang="en-US" sz="2800" b="1" i="0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证明所有人</a:t>
            </a:r>
            <a:r>
              <a:rPr lang="zh-CN" altLang="en-US" sz="2800" b="1" i="0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错了</a:t>
            </a:r>
            <a:endParaRPr lang="zh-CN" altLang="en-US" sz="2800" b="1" i="0">
              <a:solidFill>
                <a:schemeClr val="accent5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055620" y="4636770"/>
            <a:ext cx="1299210" cy="530225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/>
            <a:r>
              <a:rPr lang="zh-CN" altLang="en-US" sz="2800" b="1" i="0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证明了</a:t>
            </a:r>
            <a:endParaRPr lang="zh-CN" altLang="en-US" sz="2800" b="1" i="0">
              <a:solidFill>
                <a:schemeClr val="accent5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604250" y="1732915"/>
            <a:ext cx="2527935" cy="52197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prove </a:t>
            </a:r>
            <a:r>
              <a:rPr lang="en-US" altLang="zh-CN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sth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to </a:t>
            </a:r>
            <a:r>
              <a:rPr lang="en-US" altLang="zh-CN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sb</a:t>
            </a:r>
            <a:endParaRPr lang="en-US" altLang="zh-CN" sz="2800" b="1" dirty="0" err="1">
              <a:solidFill>
                <a:srgbClr val="C00000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844280" y="3257550"/>
            <a:ext cx="3125470" cy="95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prove </a:t>
            </a:r>
            <a:r>
              <a:rPr lang="en-US" altLang="zh-CN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sb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/ </a:t>
            </a:r>
            <a:r>
              <a:rPr lang="en-US" altLang="zh-CN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sth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(to be) + </a:t>
            </a:r>
            <a:r>
              <a:rPr lang="en-US" altLang="zh-CN" sz="2800" b="1" i="1" dirty="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adj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/ </a:t>
            </a:r>
            <a:r>
              <a:rPr lang="en-US" altLang="zh-CN" sz="2800" b="1" i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</a:t>
            </a:r>
            <a:endParaRPr lang="en-US" altLang="zh-CN" sz="2800" b="1" i="1" dirty="0">
              <a:solidFill>
                <a:srgbClr val="C00000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593080" y="4711065"/>
            <a:ext cx="3767455" cy="5067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 anchor="t">
            <a:spAutoFit/>
          </a:bodyPr>
          <a:p>
            <a:r>
              <a:rPr lang="en-US" altLang="zh-CN" sz="27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prove + (that) / </a:t>
            </a:r>
            <a:r>
              <a:rPr lang="en-US" altLang="zh-CN" sz="2700" b="1" dirty="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wh</a:t>
            </a:r>
            <a:r>
              <a:rPr lang="en-US" altLang="zh-CN" sz="27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-</a:t>
            </a:r>
            <a:r>
              <a:rPr lang="zh-CN" altLang="en-US" sz="27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从句</a:t>
            </a:r>
            <a:endParaRPr lang="zh-CN" altLang="en-US" sz="2700" b="1" dirty="0">
              <a:solidFill>
                <a:srgbClr val="C00000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52145" y="5213350"/>
            <a:ext cx="111874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It has been proved </a:t>
            </a: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that eating vegetables </a:t>
            </a: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is beneficial to you.  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47190" y="5671185"/>
            <a:ext cx="2524125" cy="530225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/>
            <a:r>
              <a:rPr lang="zh-CN" altLang="en-US" sz="2800" b="1" i="0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已经证</a:t>
            </a:r>
            <a:r>
              <a:rPr lang="zh-CN" altLang="en-US" sz="2800" b="1" i="0">
                <a:solidFill>
                  <a:schemeClr val="accent5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明</a:t>
            </a:r>
            <a:endParaRPr lang="zh-CN" altLang="en-US" sz="2800" b="1" i="0">
              <a:solidFill>
                <a:schemeClr val="accent5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04310" y="5796915"/>
            <a:ext cx="2903220" cy="5067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 anchor="t">
            <a:spAutoFit/>
          </a:bodyPr>
          <a:p>
            <a:r>
              <a:rPr lang="en-US" altLang="zh-CN" sz="27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It is proved that...</a:t>
            </a:r>
            <a:endParaRPr lang="zh-CN" altLang="en-US" sz="2700" b="1" dirty="0">
              <a:solidFill>
                <a:srgbClr val="C00000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  <p:bldP spid="5" grpId="0"/>
      <p:bldP spid="7" grpId="0"/>
      <p:bldP spid="10" grpId="0" animBg="1"/>
      <p:bldP spid="8" grpId="0"/>
      <p:bldP spid="11" grpId="0" animBg="1"/>
      <p:bldP spid="2" grpId="0"/>
      <p:bldP spid="13" grpId="0" animBg="1"/>
      <p:bldP spid="6" grpId="1"/>
      <p:bldP spid="9" grpId="1" animBg="1"/>
      <p:bldP spid="5" grpId="1"/>
      <p:bldP spid="7" grpId="1"/>
      <p:bldP spid="10" grpId="1" animBg="1"/>
      <p:bldP spid="8" grpId="1"/>
      <p:bldP spid="11" grpId="1" animBg="1"/>
      <p:bldP spid="2" grpId="1"/>
      <p:bldP spid="13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73673" y="-79375"/>
            <a:ext cx="375602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10. function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36600" y="755650"/>
            <a:ext cx="1070673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latin typeface="Cambria" panose="02040503050406030204" charset="0"/>
                <a:cs typeface="Cambria" panose="02040503050406030204" charset="0"/>
                <a:sym typeface="+mn-ea"/>
              </a:rPr>
              <a:t>...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their bodies need a lot of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nutrition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to 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function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well</a:t>
            </a:r>
            <a:r>
              <a:rPr lang="en-US" altLang="zh-CN" sz="3200">
                <a:latin typeface="Cambria" panose="02040503050406030204" charset="0"/>
                <a:cs typeface="Cambria" panose="02040503050406030204" charset="0"/>
                <a:sym typeface="+mn-ea"/>
              </a:rPr>
              <a:t> (L36)</a:t>
            </a:r>
            <a:endParaRPr lang="en-US" altLang="zh-CN" sz="320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60425" name="矩形 60424"/>
          <p:cNvSpPr>
            <a:spLocks noChangeArrowheads="1"/>
          </p:cNvSpPr>
          <p:nvPr/>
        </p:nvSpPr>
        <p:spPr bwMode="auto">
          <a:xfrm>
            <a:off x="886460" y="2197735"/>
            <a:ext cx="8834755" cy="10763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ctr">
            <a:spAutoFit/>
          </a:bodyPr>
          <a:p>
            <a:pPr eaLnBrk="0" hangingPunct="0"/>
            <a:r>
              <a:rPr lang="en-US" altLang="zh-CN" sz="3200" b="1">
                <a:latin typeface="Times New Roman" panose="02020603050405020304" pitchFamily="18" charset="0"/>
              </a:rPr>
              <a:t>Despite the power cuts, the hospital continued to</a:t>
            </a:r>
            <a:endParaRPr lang="en-US" altLang="zh-CN" sz="3200" b="1">
              <a:latin typeface="Times New Roman" panose="02020603050405020304" pitchFamily="18" charset="0"/>
            </a:endParaRPr>
          </a:p>
          <a:p>
            <a:pPr eaLnBrk="0" hangingPunct="0"/>
            <a:r>
              <a:rPr lang="en-US" altLang="zh-CN" sz="3200" b="1">
                <a:solidFill>
                  <a:srgbClr val="0000FF"/>
                </a:solidFill>
                <a:latin typeface="Times New Roman" panose="02020603050405020304" pitchFamily="18" charset="0"/>
              </a:rPr>
              <a:t>function normally</a:t>
            </a:r>
            <a:r>
              <a:rPr lang="en-US" altLang="zh-CN" sz="3200" b="1">
                <a:latin typeface="Times New Roman" panose="02020603050405020304" pitchFamily="18" charset="0"/>
              </a:rPr>
              <a:t>.</a:t>
            </a:r>
            <a:endParaRPr lang="en-US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60426" name="文本框 60425"/>
          <p:cNvSpPr txBox="1">
            <a:spLocks noChangeArrowheads="1"/>
          </p:cNvSpPr>
          <p:nvPr/>
        </p:nvSpPr>
        <p:spPr bwMode="auto">
          <a:xfrm>
            <a:off x="2531428" y="4511993"/>
            <a:ext cx="1741170" cy="583565"/>
          </a:xfrm>
          <a:prstGeom prst="rect">
            <a:avLst/>
          </a:prstGeom>
          <a:solidFill>
            <a:srgbClr val="CCCCFF"/>
          </a:solidFill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>
                <a:latin typeface="Times New Roman" panose="02020603050405020304" pitchFamily="18" charset="0"/>
              </a:rPr>
              <a:t>function</a:t>
            </a:r>
            <a:r>
              <a:rPr lang="en-US" altLang="zh-CN" sz="3200" b="1"/>
              <a:t> </a:t>
            </a:r>
            <a:endParaRPr lang="en-US" altLang="zh-CN" sz="3200" b="1"/>
          </a:p>
        </p:txBody>
      </p:sp>
      <p:sp>
        <p:nvSpPr>
          <p:cNvPr id="60427" name="文本框 60426"/>
          <p:cNvSpPr txBox="1">
            <a:spLocks noChangeArrowheads="1"/>
          </p:cNvSpPr>
          <p:nvPr/>
        </p:nvSpPr>
        <p:spPr bwMode="auto">
          <a:xfrm>
            <a:off x="4419600" y="3429000"/>
            <a:ext cx="3821430" cy="2749550"/>
          </a:xfrm>
          <a:prstGeom prst="rect">
            <a:avLst/>
          </a:prstGeom>
          <a:solidFill>
            <a:srgbClr val="FFFFCC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pPr>
              <a:lnSpc>
                <a:spcPct val="90000"/>
              </a:lnSpc>
            </a:pPr>
            <a:r>
              <a:rPr lang="en-US" altLang="zh-CN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effectively </a:t>
            </a:r>
            <a:r>
              <a:rPr lang="zh-CN" altLang="en-US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有效地</a:t>
            </a:r>
            <a:endParaRPr lang="en-US" altLang="zh-CN" sz="3200" b="1">
              <a:solidFill>
                <a:schemeClr val="accent4">
                  <a:lumMod val="50000"/>
                </a:schemeClr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correctly </a:t>
            </a:r>
            <a:r>
              <a:rPr lang="zh-CN" altLang="en-US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正确地</a:t>
            </a:r>
            <a:endParaRPr lang="en-US" altLang="zh-CN" sz="3200" b="1">
              <a:solidFill>
                <a:schemeClr val="accent4">
                  <a:lumMod val="50000"/>
                </a:schemeClr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properly </a:t>
            </a:r>
            <a:r>
              <a:rPr lang="zh-CN" altLang="en-US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合适地</a:t>
            </a:r>
            <a:endParaRPr lang="en-US" altLang="zh-CN" sz="3200" b="1">
              <a:solidFill>
                <a:schemeClr val="accent4">
                  <a:lumMod val="50000"/>
                </a:schemeClr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smoothly </a:t>
            </a:r>
            <a:r>
              <a:rPr lang="zh-CN" altLang="en-US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顺利地</a:t>
            </a:r>
            <a:endParaRPr lang="en-US" altLang="zh-CN" sz="3200" b="1">
              <a:solidFill>
                <a:schemeClr val="accent4">
                  <a:lumMod val="50000"/>
                </a:schemeClr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successfully </a:t>
            </a:r>
            <a:r>
              <a:rPr lang="zh-CN" altLang="en-US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成功地</a:t>
            </a:r>
            <a:endParaRPr lang="en-US" altLang="zh-CN" sz="3200" b="1">
              <a:solidFill>
                <a:schemeClr val="accent4">
                  <a:lumMod val="50000"/>
                </a:schemeClr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perfectly </a:t>
            </a:r>
            <a:r>
              <a:rPr lang="zh-CN" altLang="en-US" sz="3200" b="1">
                <a:solidFill>
                  <a:schemeClr val="accent4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完美地</a:t>
            </a:r>
            <a:endParaRPr lang="zh-CN" altLang="en-US" sz="3200" b="1">
              <a:solidFill>
                <a:schemeClr val="accent4">
                  <a:lumMod val="50000"/>
                </a:schemeClr>
              </a:solidFill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0423" name="矩形 60422"/>
          <p:cNvSpPr>
            <a:spLocks noChangeArrowheads="1"/>
          </p:cNvSpPr>
          <p:nvPr/>
        </p:nvSpPr>
        <p:spPr bwMode="auto">
          <a:xfrm>
            <a:off x="531495" y="1614170"/>
            <a:ext cx="988441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ctr">
            <a:spAutoFit/>
          </a:bodyPr>
          <a:p>
            <a:pPr eaLnBrk="0" hangingPunct="0"/>
            <a:r>
              <a:rPr lang="zh-CN" altLang="en-US" sz="3200">
                <a:latin typeface="Times New Roman" panose="02020603050405020304" pitchFamily="18" charset="0"/>
              </a:rPr>
              <a:t> ①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</a:rPr>
              <a:t>to work in the correct way </a:t>
            </a:r>
            <a:r>
              <a:rPr lang="zh-CN" altLang="en-US" sz="32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起作用，正常工作，运转</a:t>
            </a:r>
            <a:r>
              <a:rPr lang="en-US" altLang="zh-CN" sz="320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endParaRPr lang="en-US" altLang="zh-CN" sz="320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62473" name="文本框 62472"/>
          <p:cNvSpPr txBox="1">
            <a:spLocks noChangeArrowheads="1"/>
          </p:cNvSpPr>
          <p:nvPr/>
        </p:nvSpPr>
        <p:spPr bwMode="auto">
          <a:xfrm>
            <a:off x="9175750" y="4512310"/>
            <a:ext cx="2359660" cy="1076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3200" b="1">
                <a:latin typeface="Times New Roman" panose="02020603050405020304" pitchFamily="18" charset="0"/>
              </a:rPr>
              <a:t>functional </a:t>
            </a:r>
            <a:endParaRPr lang="en-US" altLang="zh-CN" sz="3200" b="1">
              <a:latin typeface="Times New Roman" panose="02020603050405020304" pitchFamily="18" charset="0"/>
            </a:endParaRPr>
          </a:p>
          <a:p>
            <a:r>
              <a:rPr lang="en-US" altLang="zh-CN" sz="3200" b="1">
                <a:latin typeface="Times New Roman" panose="02020603050405020304" pitchFamily="18" charset="0"/>
              </a:rPr>
              <a:t>adj.</a:t>
            </a:r>
            <a:r>
              <a:rPr lang="zh-CN" altLang="en-US" sz="3200" b="1">
                <a:latin typeface="Times New Roman" panose="02020603050405020304" pitchFamily="18" charset="0"/>
              </a:rPr>
              <a:t>实用的</a:t>
            </a:r>
            <a:endParaRPr lang="zh-CN" altLang="en-US" sz="3200" b="1">
              <a:latin typeface="Times New Roman" panose="02020603050405020304" pitchFamily="18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4420235" y="3479800"/>
            <a:ext cx="1776730" cy="40449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4420870" y="3940175"/>
            <a:ext cx="1776095" cy="40449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4419600" y="4400550"/>
            <a:ext cx="1691005" cy="40449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4419600" y="4820920"/>
            <a:ext cx="1691005" cy="40449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4419600" y="5264785"/>
            <a:ext cx="2167255" cy="40449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4419600" y="5701665"/>
            <a:ext cx="1691005" cy="40449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9277350" y="4601845"/>
            <a:ext cx="1881505" cy="40449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0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04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0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2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73" grpId="0" bldLvl="0" animBg="1"/>
      <p:bldP spid="3" grpId="0" bldLvl="0" animBg="1"/>
      <p:bldP spid="5" grpId="0" bldLvl="0" animBg="1"/>
      <p:bldP spid="6" grpId="0" animBg="1"/>
      <p:bldP spid="7" grpId="0" animBg="1"/>
      <p:bldP spid="8" grpId="0" animBg="1"/>
      <p:bldP spid="9" grpId="0" animBg="1"/>
      <p:bldP spid="3" grpId="1" animBg="1"/>
      <p:bldP spid="5" grpId="1" animBg="1"/>
      <p:bldP spid="6" grpId="1" animBg="1"/>
      <p:bldP spid="7" grpId="1" animBg="1"/>
      <p:bldP spid="8" grpId="1" animBg="1"/>
      <p:bldP spid="9" grpId="1" animBg="1"/>
      <p:bldP spid="11" grpId="0" animBg="1"/>
      <p:bldP spid="11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47107" name="文本框 61446"/>
          <p:cNvSpPr txBox="1">
            <a:spLocks noChangeArrowheads="1"/>
          </p:cNvSpPr>
          <p:nvPr/>
        </p:nvSpPr>
        <p:spPr bwMode="auto">
          <a:xfrm>
            <a:off x="762000" y="678180"/>
            <a:ext cx="10917555" cy="10763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zh-CN" altLang="en-US" sz="3200" b="1">
                <a:latin typeface="Times New Roman" panose="02020603050405020304" pitchFamily="18" charset="0"/>
              </a:rPr>
              <a:t>②</a:t>
            </a:r>
            <a:r>
              <a:rPr lang="en-US" altLang="zh-CN" sz="3200" b="1">
                <a:latin typeface="Times New Roman" panose="02020603050405020304" pitchFamily="18" charset="0"/>
              </a:rPr>
              <a:t>A library </a:t>
            </a:r>
            <a:r>
              <a:rPr lang="en-US" altLang="zh-CN" sz="3200" b="1">
                <a:solidFill>
                  <a:srgbClr val="0000FF"/>
                </a:solidFill>
                <a:latin typeface="Times New Roman" panose="02020603050405020304" pitchFamily="18" charset="0"/>
              </a:rPr>
              <a:t>is functioning as</a:t>
            </a:r>
            <a:r>
              <a:rPr lang="en-US" altLang="zh-CN" sz="3200" b="1">
                <a:latin typeface="Times New Roman" panose="02020603050405020304" pitchFamily="18" charset="0"/>
              </a:rPr>
              <a:t> a temporary hospital to cope with casualties</a:t>
            </a:r>
            <a:r>
              <a:rPr lang="zh-CN" altLang="en-US" sz="3200" b="1">
                <a:latin typeface="Times New Roman" panose="02020603050405020304" pitchFamily="18" charset="0"/>
              </a:rPr>
              <a:t>（</a:t>
            </a:r>
            <a:r>
              <a:rPr lang="zh-CN" altLang="en-US" sz="3200" b="1">
                <a:latin typeface="Times New Roman" panose="02020603050405020304" pitchFamily="18" charset="0"/>
              </a:rPr>
              <a:t>受害者）</a:t>
            </a:r>
            <a:r>
              <a:rPr lang="en-US" altLang="zh-CN" sz="3200" b="1">
                <a:latin typeface="Times New Roman" panose="02020603050405020304" pitchFamily="18" charset="0"/>
              </a:rPr>
              <a:t>. </a:t>
            </a:r>
            <a:endParaRPr lang="en-US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46084" name="矩形 61447"/>
          <p:cNvSpPr>
            <a:spLocks noChangeArrowheads="1"/>
          </p:cNvSpPr>
          <p:nvPr/>
        </p:nvSpPr>
        <p:spPr bwMode="auto">
          <a:xfrm>
            <a:off x="1992630" y="1822768"/>
            <a:ext cx="8215630" cy="10763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ctr">
            <a:spAutoFit/>
          </a:bodyPr>
          <a:p>
            <a:pPr eaLnBrk="0" hangingPunct="0"/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</a:rPr>
              <a:t>to perform the action or the job of the thing or person mentioned  </a:t>
            </a:r>
            <a:r>
              <a:rPr lang="zh-CN" altLang="en-US" sz="3200" b="1">
                <a:solidFill>
                  <a:srgbClr val="0000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起</a:t>
            </a:r>
            <a:r>
              <a:rPr lang="en-US" altLang="zh-CN" sz="3200" b="1">
                <a:solidFill>
                  <a:srgbClr val="0000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…</a:t>
            </a:r>
            <a:r>
              <a:rPr lang="zh-CN" altLang="en-US" sz="3200" b="1">
                <a:solidFill>
                  <a:srgbClr val="0000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作用，具有</a:t>
            </a:r>
            <a:r>
              <a:rPr lang="en-US" altLang="zh-CN" sz="3200" b="1">
                <a:solidFill>
                  <a:srgbClr val="0000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…</a:t>
            </a:r>
            <a:r>
              <a:rPr lang="zh-CN" altLang="en-US" sz="3200" b="1">
                <a:solidFill>
                  <a:srgbClr val="0000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功能</a:t>
            </a:r>
            <a:endParaRPr lang="en-US" altLang="zh-CN" sz="3200" b="1">
              <a:solidFill>
                <a:srgbClr val="0000FF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1919605" y="1823085"/>
            <a:ext cx="8210550" cy="1050925"/>
          </a:xfrm>
          <a:prstGeom prst="rect">
            <a:avLst/>
          </a:prstGeom>
          <a:noFill/>
          <a:ln w="12700">
            <a:solidFill>
              <a:srgbClr val="9933FF"/>
            </a:solidFill>
            <a:miter lim="800000"/>
          </a:ln>
        </p:spPr>
        <p:txBody>
          <a:bodyPr wrap="none" anchor="ctr"/>
          <a:p>
            <a:pPr algn="ctr"/>
            <a:endParaRPr lang="zh-CN" altLang="en-US">
              <a:latin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82775" y="2887345"/>
            <a:ext cx="8413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sym typeface="+mn-ea"/>
              </a:rPr>
              <a:t>同义短语：</a:t>
            </a:r>
            <a:r>
              <a:rPr lang="en-US" altLang="zh-CN" sz="3200" b="1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sym typeface="+mn-ea"/>
              </a:rPr>
              <a:t>function as/work as/act as/serve as</a:t>
            </a:r>
            <a:endParaRPr lang="en-US" altLang="zh-CN" sz="3200" b="1">
              <a:solidFill>
                <a:schemeClr val="accent4">
                  <a:lumMod val="50000"/>
                </a:schemeClr>
              </a:solidFill>
              <a:latin typeface="Times New Roman" panose="02020603050405020304" pitchFamily="18" charset="0"/>
              <a:sym typeface="+mn-ea"/>
            </a:endParaRPr>
          </a:p>
        </p:txBody>
      </p:sp>
      <p:sp>
        <p:nvSpPr>
          <p:cNvPr id="48131" name="矩形 62469"/>
          <p:cNvSpPr>
            <a:spLocks noChangeArrowheads="1"/>
          </p:cNvSpPr>
          <p:nvPr/>
        </p:nvSpPr>
        <p:spPr bwMode="auto">
          <a:xfrm>
            <a:off x="837883" y="3372009"/>
            <a:ext cx="1120648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anchor="ctr">
            <a:spAutoFit/>
          </a:bodyPr>
          <a:p>
            <a:pPr eaLnBrk="0" hangingPunct="0"/>
            <a:r>
              <a:rPr lang="zh-CN" altLang="en-US" sz="3200" b="1">
                <a:latin typeface="Times New Roman" panose="02020603050405020304" pitchFamily="18" charset="0"/>
              </a:rPr>
              <a:t>③</a:t>
            </a:r>
            <a:r>
              <a:rPr lang="en-US" altLang="zh-CN" sz="3200" b="1">
                <a:latin typeface="Times New Roman" panose="02020603050405020304" pitchFamily="18" charset="0"/>
              </a:rPr>
              <a:t>The </a:t>
            </a:r>
            <a:r>
              <a:rPr lang="en-US" altLang="zh-CN" sz="3200" b="1">
                <a:solidFill>
                  <a:srgbClr val="9966FF"/>
                </a:solidFill>
                <a:latin typeface="Times New Roman" panose="02020603050405020304" pitchFamily="18" charset="0"/>
              </a:rPr>
              <a:t>function</a:t>
            </a:r>
            <a:r>
              <a:rPr lang="en-US" altLang="zh-CN" sz="3200" b="1">
                <a:latin typeface="Times New Roman" panose="02020603050405020304" pitchFamily="18" charset="0"/>
              </a:rPr>
              <a:t> of the heart is to pump blood through the body. </a:t>
            </a:r>
            <a:endParaRPr lang="en-US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62472" name="矩形 62471"/>
          <p:cNvSpPr>
            <a:spLocks noChangeArrowheads="1"/>
          </p:cNvSpPr>
          <p:nvPr/>
        </p:nvSpPr>
        <p:spPr bwMode="auto">
          <a:xfrm>
            <a:off x="970916" y="3922872"/>
            <a:ext cx="10470515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anchor="ctr">
            <a:spAutoFit/>
          </a:bodyPr>
          <a:p>
            <a:pPr eaLnBrk="0" hangingPunct="0"/>
            <a:r>
              <a:rPr lang="en-US" altLang="zh-CN" sz="3200" b="1">
                <a:latin typeface="Times New Roman" panose="02020603050405020304" pitchFamily="18" charset="0"/>
              </a:rPr>
              <a:t>a special activity or purpose of a person or thing </a:t>
            </a:r>
            <a:r>
              <a:rPr lang="zh-CN" altLang="en-US" sz="3200" b="1">
                <a:solidFill>
                  <a:srgbClr val="0000FF"/>
                </a:solidFill>
                <a:latin typeface="Times New Roman" panose="02020603050405020304" pitchFamily="18" charset="0"/>
              </a:rPr>
              <a:t>作用</a:t>
            </a:r>
            <a:r>
              <a:rPr lang="en-US" altLang="zh-CN" sz="3200" b="1">
                <a:solidFill>
                  <a:srgbClr val="0000FF"/>
                </a:solidFill>
                <a:latin typeface="Times New Roman" panose="02020603050405020304" pitchFamily="18" charset="0"/>
              </a:rPr>
              <a:t>, </a:t>
            </a:r>
            <a:r>
              <a:rPr lang="zh-CN" altLang="en-US" sz="3200" b="1">
                <a:solidFill>
                  <a:srgbClr val="0000FF"/>
                </a:solidFill>
                <a:latin typeface="Times New Roman" panose="02020603050405020304" pitchFamily="18" charset="0"/>
              </a:rPr>
              <a:t>功能</a:t>
            </a:r>
            <a:endParaRPr lang="en-US" altLang="zh-CN" sz="3200" b="1">
              <a:solidFill>
                <a:srgbClr val="0000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62473" name="文本框 62472"/>
          <p:cNvSpPr txBox="1">
            <a:spLocks noChangeArrowheads="1"/>
          </p:cNvSpPr>
          <p:nvPr/>
        </p:nvSpPr>
        <p:spPr bwMode="auto">
          <a:xfrm>
            <a:off x="2086293" y="4745355"/>
            <a:ext cx="1796415" cy="1568450"/>
          </a:xfrm>
          <a:prstGeom prst="rect">
            <a:avLst/>
          </a:prstGeom>
          <a:solidFill>
            <a:srgbClr val="CCCCFF"/>
          </a:solidFill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>
                <a:latin typeface="Times New Roman" panose="02020603050405020304" pitchFamily="18" charset="0"/>
              </a:rPr>
              <a:t>fulfill</a:t>
            </a:r>
            <a:endParaRPr lang="en-US" altLang="zh-CN" sz="3200" b="1">
              <a:latin typeface="Times New Roman" panose="02020603050405020304" pitchFamily="18" charset="0"/>
            </a:endParaRPr>
          </a:p>
          <a:p>
            <a:r>
              <a:rPr lang="en-US" altLang="zh-CN" sz="3200" b="1">
                <a:latin typeface="Times New Roman" panose="02020603050405020304" pitchFamily="18" charset="0"/>
              </a:rPr>
              <a:t>perform</a:t>
            </a:r>
            <a:endParaRPr lang="en-US" altLang="zh-CN" sz="3200" b="1">
              <a:latin typeface="Times New Roman" panose="02020603050405020304" pitchFamily="18" charset="0"/>
            </a:endParaRPr>
          </a:p>
          <a:p>
            <a:r>
              <a:rPr lang="en-US" altLang="zh-CN" sz="3200" b="1">
                <a:latin typeface="Times New Roman" panose="02020603050405020304" pitchFamily="18" charset="0"/>
              </a:rPr>
              <a:t>carry out</a:t>
            </a:r>
            <a:endParaRPr lang="en-US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62474" name="文本框 62473"/>
          <p:cNvSpPr txBox="1">
            <a:spLocks noChangeArrowheads="1"/>
          </p:cNvSpPr>
          <p:nvPr/>
        </p:nvSpPr>
        <p:spPr bwMode="auto">
          <a:xfrm>
            <a:off x="7911466" y="5190808"/>
            <a:ext cx="1786255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</a:rPr>
              <a:t>functions</a:t>
            </a:r>
            <a:endParaRPr lang="en-US" altLang="zh-CN" sz="32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2475" name="文本框 62474"/>
          <p:cNvSpPr txBox="1">
            <a:spLocks noChangeArrowheads="1"/>
          </p:cNvSpPr>
          <p:nvPr/>
        </p:nvSpPr>
        <p:spPr bwMode="auto">
          <a:xfrm>
            <a:off x="4566285" y="4745355"/>
            <a:ext cx="2661920" cy="1630680"/>
          </a:xfrm>
          <a:prstGeom prst="rect">
            <a:avLst/>
          </a:prstGeom>
          <a:solidFill>
            <a:srgbClr val="CCECFF"/>
          </a:solidFill>
          <a:ln w="9525">
            <a:solidFill>
              <a:srgbClr val="CCCCFF"/>
            </a:solidFill>
            <a:miter lim="800000"/>
          </a:ln>
        </p:spPr>
        <p:txBody>
          <a:bodyPr wrap="none">
            <a:noAutofit/>
          </a:bodyPr>
          <a:p>
            <a:r>
              <a:rPr lang="en-US" altLang="zh-CN" sz="3200" b="1">
                <a:latin typeface="Times New Roman" panose="02020603050405020304" pitchFamily="18" charset="0"/>
              </a:rPr>
              <a:t>main/chief/</a:t>
            </a:r>
            <a:endParaRPr lang="en-US" altLang="zh-CN" sz="3200" b="1">
              <a:latin typeface="Times New Roman" panose="02020603050405020304" pitchFamily="18" charset="0"/>
            </a:endParaRPr>
          </a:p>
          <a:p>
            <a:r>
              <a:rPr lang="en-US" altLang="zh-CN" sz="3200" b="1">
                <a:latin typeface="Times New Roman" panose="02020603050405020304" pitchFamily="18" charset="0"/>
              </a:rPr>
              <a:t>vital/primary/</a:t>
            </a:r>
            <a:endParaRPr lang="en-US" altLang="zh-CN" sz="3200" b="1">
              <a:latin typeface="Times New Roman" panose="02020603050405020304" pitchFamily="18" charset="0"/>
            </a:endParaRPr>
          </a:p>
          <a:p>
            <a:r>
              <a:rPr lang="en-US" altLang="zh-CN" sz="3200" b="1">
                <a:latin typeface="Times New Roman" panose="02020603050405020304" pitchFamily="18" charset="0"/>
              </a:rPr>
              <a:t>essential</a:t>
            </a:r>
            <a:r>
              <a:rPr lang="en-US" altLang="zh-CN" sz="3200" b="1">
                <a:solidFill>
                  <a:srgbClr val="9966FF"/>
                </a:solidFill>
                <a:latin typeface="Times New Roman" panose="02020603050405020304" pitchFamily="18" charset="0"/>
              </a:rPr>
              <a:t> </a:t>
            </a:r>
            <a:endParaRPr lang="en-US" altLang="zh-CN" sz="3200" b="1">
              <a:solidFill>
                <a:srgbClr val="9966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Rectangle 8"/>
          <p:cNvSpPr>
            <a:spLocks noChangeArrowheads="1"/>
          </p:cNvSpPr>
          <p:nvPr/>
        </p:nvSpPr>
        <p:spPr bwMode="auto">
          <a:xfrm>
            <a:off x="917575" y="3926840"/>
            <a:ext cx="10577195" cy="575945"/>
          </a:xfrm>
          <a:prstGeom prst="rect">
            <a:avLst/>
          </a:prstGeom>
          <a:noFill/>
          <a:ln w="12700">
            <a:solidFill>
              <a:srgbClr val="9933FF"/>
            </a:solidFill>
            <a:miter lim="800000"/>
          </a:ln>
        </p:spPr>
        <p:txBody>
          <a:bodyPr wrap="none" anchor="ctr"/>
          <a:p>
            <a:pPr algn="ctr"/>
            <a:endParaRPr lang="zh-CN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60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2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4">
                                            <p:txEl>
                                              <p:charRg st="0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2474">
                                            <p:txEl>
                                              <p:charRg st="0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2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2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62473" grpId="0" bldLvl="0" animBg="1"/>
      <p:bldP spid="62475" grpId="0" bldLvl="0" animBg="1"/>
      <p:bldP spid="3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83223" y="-79375"/>
            <a:ext cx="333692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11. </a:t>
            </a:r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take in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7845" y="688975"/>
            <a:ext cx="58127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Cambria" panose="02040503050406030204" charset="0"/>
                <a:cs typeface="Cambria" panose="02040503050406030204" charset="0"/>
                <a:sym typeface="+mn-ea"/>
              </a:rPr>
              <a:t>If they do not take in enough food</a:t>
            </a:r>
            <a:r>
              <a:rPr lang="en-US" altLang="zh-CN" sz="2400">
                <a:latin typeface="Cambria" panose="02040503050406030204" charset="0"/>
                <a:cs typeface="Cambria" panose="02040503050406030204" charset="0"/>
                <a:sym typeface="+mn-ea"/>
              </a:rPr>
              <a:t>...(L36)</a:t>
            </a:r>
            <a:endParaRPr lang="en-US" altLang="zh-CN" sz="240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537528" y="1149350"/>
            <a:ext cx="6840538" cy="576263"/>
          </a:xfrm>
          <a:prstGeom prst="rect">
            <a:avLst/>
          </a:prstGeom>
          <a:noFill/>
          <a:ln w="12700">
            <a:solidFill>
              <a:srgbClr val="9933FF"/>
            </a:solidFill>
            <a:miter lim="800000"/>
          </a:ln>
        </p:spPr>
        <p:txBody>
          <a:bodyPr wrap="none" anchor="ctr"/>
          <a:p>
            <a:pPr algn="ctr"/>
            <a:endParaRPr lang="zh-CN" altLang="en-US">
              <a:latin typeface="Times New Roman" panose="02020603050405020304" pitchFamily="18" charset="0"/>
            </a:endParaRPr>
          </a:p>
        </p:txBody>
      </p:sp>
      <p:sp>
        <p:nvSpPr>
          <p:cNvPr id="63496" name="文本框 63495"/>
          <p:cNvSpPr txBox="1">
            <a:spLocks noChangeArrowheads="1"/>
          </p:cNvSpPr>
          <p:nvPr/>
        </p:nvSpPr>
        <p:spPr bwMode="auto">
          <a:xfrm>
            <a:off x="681990" y="1142365"/>
            <a:ext cx="624967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>
                <a:latin typeface="Times New Roman" panose="02020603050405020304" pitchFamily="18" charset="0"/>
              </a:rPr>
              <a:t>to absorb sth. into the body    </a:t>
            </a:r>
            <a:r>
              <a:rPr lang="zh-CN" altLang="en-US" sz="3200" b="1">
                <a:latin typeface="Times New Roman" panose="02020603050405020304" pitchFamily="18" charset="0"/>
              </a:rPr>
              <a:t> </a:t>
            </a:r>
            <a:r>
              <a:rPr lang="zh-CN" altLang="en-US" sz="3200" b="1">
                <a:solidFill>
                  <a:srgbClr val="FF00FF"/>
                </a:solidFill>
                <a:latin typeface="楷体" panose="02010609060101010101" charset="-122"/>
                <a:ea typeface="楷体" panose="02010609060101010101" charset="-122"/>
              </a:rPr>
              <a:t>吸收</a:t>
            </a:r>
            <a:endParaRPr lang="zh-CN" altLang="en-US" sz="3200" b="1">
              <a:solidFill>
                <a:srgbClr val="FF00FF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50179" name="文本框 64517"/>
          <p:cNvSpPr txBox="1">
            <a:spLocks noChangeArrowheads="1"/>
          </p:cNvSpPr>
          <p:nvPr/>
        </p:nvSpPr>
        <p:spPr bwMode="auto">
          <a:xfrm>
            <a:off x="331470" y="1786890"/>
            <a:ext cx="11642090" cy="35534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342900" indent="-342900">
              <a:lnSpc>
                <a:spcPct val="120000"/>
              </a:lnSpc>
              <a:buFontTx/>
              <a:buAutoNum type="arabicPeriod"/>
            </a:pPr>
            <a:r>
              <a:rPr lang="en-US" altLang="zh-CN" sz="3000" b="1">
                <a:latin typeface="Times New Roman" panose="02020603050405020304" pitchFamily="18" charset="0"/>
              </a:rPr>
              <a:t>Don’t </a:t>
            </a:r>
            <a:r>
              <a:rPr lang="en-US" altLang="zh-CN" sz="3000" b="1">
                <a:solidFill>
                  <a:srgbClr val="0000FF"/>
                </a:solidFill>
                <a:latin typeface="Times New Roman" panose="02020603050405020304" pitchFamily="18" charset="0"/>
              </a:rPr>
              <a:t>be taken in by</a:t>
            </a:r>
            <a:r>
              <a:rPr lang="en-US" altLang="zh-CN" sz="3000" b="1">
                <a:latin typeface="Times New Roman" panose="02020603050405020304" pitchFamily="18" charset="0"/>
              </a:rPr>
              <a:t> products claiming to help you lose weight in a week.</a:t>
            </a:r>
            <a:endParaRPr lang="en-US" altLang="zh-CN" sz="3000" b="1">
              <a:latin typeface="Times New Roman" panose="02020603050405020304" pitchFamily="18" charset="0"/>
            </a:endParaRPr>
          </a:p>
          <a:p>
            <a:pPr marL="342900" indent="-342900">
              <a:lnSpc>
                <a:spcPct val="170000"/>
              </a:lnSpc>
            </a:pPr>
            <a:r>
              <a:rPr lang="en-US" altLang="zh-CN" sz="3000" b="1">
                <a:latin typeface="Times New Roman" panose="02020603050405020304" pitchFamily="18" charset="0"/>
              </a:rPr>
              <a:t>2. He was homeless, so we </a:t>
            </a:r>
            <a:r>
              <a:rPr lang="en-US" altLang="zh-CN" sz="3000" b="1">
                <a:solidFill>
                  <a:srgbClr val="0000FF"/>
                </a:solidFill>
                <a:latin typeface="Times New Roman" panose="02020603050405020304" pitchFamily="18" charset="0"/>
              </a:rPr>
              <a:t>took him in</a:t>
            </a:r>
            <a:r>
              <a:rPr lang="en-US" altLang="zh-CN" sz="3000" b="1">
                <a:latin typeface="Times New Roman" panose="02020603050405020304" pitchFamily="18" charset="0"/>
              </a:rPr>
              <a:t>.</a:t>
            </a:r>
            <a:endParaRPr lang="en-US" altLang="zh-CN" sz="3000" b="1">
              <a:latin typeface="Times New Roman" panose="02020603050405020304" pitchFamily="18" charset="0"/>
            </a:endParaRPr>
          </a:p>
          <a:p>
            <a:pPr marL="342900" indent="-342900">
              <a:lnSpc>
                <a:spcPct val="170000"/>
              </a:lnSpc>
            </a:pPr>
            <a:r>
              <a:rPr lang="en-US" altLang="zh-CN" sz="3000" b="1">
                <a:latin typeface="Times New Roman" panose="02020603050405020304" pitchFamily="18" charset="0"/>
              </a:rPr>
              <a:t>3. Halfway through the chapter I realized I hadn’t </a:t>
            </a:r>
            <a:r>
              <a:rPr lang="en-US" altLang="zh-CN" sz="3000" b="1">
                <a:solidFill>
                  <a:srgbClr val="0000FF"/>
                </a:solidFill>
                <a:latin typeface="Times New Roman" panose="02020603050405020304" pitchFamily="18" charset="0"/>
              </a:rPr>
              <a:t>taken anything in</a:t>
            </a:r>
            <a:r>
              <a:rPr lang="en-US" altLang="zh-CN" sz="3000" b="1">
                <a:latin typeface="Times New Roman" panose="02020603050405020304" pitchFamily="18" charset="0"/>
              </a:rPr>
              <a:t>. </a:t>
            </a:r>
            <a:endParaRPr lang="en-US" altLang="zh-CN" sz="3000" b="1">
              <a:latin typeface="Times New Roman" panose="02020603050405020304" pitchFamily="18" charset="0"/>
            </a:endParaRPr>
          </a:p>
          <a:p>
            <a:pPr marL="342900" indent="-342900">
              <a:lnSpc>
                <a:spcPct val="170000"/>
              </a:lnSpc>
            </a:pPr>
            <a:r>
              <a:rPr lang="en-US" altLang="zh-CN" sz="3000" b="1">
                <a:latin typeface="Times New Roman" panose="02020603050405020304" pitchFamily="18" charset="0"/>
              </a:rPr>
              <a:t>4. They continued a few miles further to </a:t>
            </a:r>
            <a:r>
              <a:rPr lang="en-US" altLang="zh-CN" sz="3000" b="1">
                <a:solidFill>
                  <a:srgbClr val="0000FF"/>
                </a:solidFill>
                <a:latin typeface="Times New Roman" panose="02020603050405020304" pitchFamily="18" charset="0"/>
              </a:rPr>
              <a:t>take in</a:t>
            </a:r>
            <a:r>
              <a:rPr lang="en-US" altLang="zh-CN" sz="3000" b="1">
                <a:latin typeface="Times New Roman" panose="02020603050405020304" pitchFamily="18" charset="0"/>
              </a:rPr>
              <a:t> a movie.</a:t>
            </a:r>
            <a:endParaRPr lang="en-US" altLang="zh-CN" sz="3000" b="1">
              <a:latin typeface="Times New Roman" panose="02020603050405020304" pitchFamily="18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6863715" y="3216275"/>
            <a:ext cx="1179830" cy="425450"/>
          </a:xfrm>
          <a:prstGeom prst="roundRect">
            <a:avLst/>
          </a:prstGeom>
          <a:solidFill>
            <a:srgbClr val="FFC000"/>
          </a:solidFill>
          <a:ln w="12700" cap="flat" cmpd="sng" algn="ctr">
            <a:solidFill>
              <a:srgbClr val="FFC00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pPr algn="ctr"/>
            <a:r>
              <a:rPr lang="zh-CN" altLang="en-US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收留</a:t>
            </a:r>
            <a:endParaRPr lang="zh-CN" altLang="en-US" sz="3000" b="1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  <a:sym typeface="Wingdings" panose="0500000000000000000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9857740" y="4401185"/>
            <a:ext cx="1085215" cy="578485"/>
          </a:xfrm>
          <a:prstGeom prst="roundRect">
            <a:avLst/>
          </a:prstGeom>
          <a:solidFill>
            <a:srgbClr val="FFC000"/>
          </a:solidFill>
          <a:ln w="12700" cap="flat" cmpd="sng" algn="ctr">
            <a:solidFill>
              <a:srgbClr val="FFC00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pPr algn="l"/>
            <a:r>
              <a:rPr lang="zh-CN" altLang="en-US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理解</a:t>
            </a:r>
            <a:endParaRPr lang="en-US" altLang="zh-CN" sz="3000" b="1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  <a:sym typeface="Wingdings" panose="0500000000000000000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299970" y="2377663"/>
            <a:ext cx="1179830" cy="425450"/>
          </a:xfrm>
          <a:prstGeom prst="roundRect">
            <a:avLst/>
          </a:prstGeom>
          <a:solidFill>
            <a:srgbClr val="FFC000"/>
          </a:solidFill>
          <a:ln w="12700" cap="flat" cmpd="sng" algn="ctr">
            <a:solidFill>
              <a:srgbClr val="FFC00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pPr algn="ctr"/>
            <a:r>
              <a:rPr lang="zh-CN" altLang="en-US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欺骗</a:t>
            </a:r>
            <a:endParaRPr lang="zh-CN" altLang="en-US" sz="3000" b="1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  <a:sym typeface="Wingdings" panose="0500000000000000000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7049770" y="5132070"/>
            <a:ext cx="1085215" cy="520065"/>
          </a:xfrm>
          <a:prstGeom prst="roundRect">
            <a:avLst/>
          </a:prstGeom>
          <a:solidFill>
            <a:srgbClr val="FFC000"/>
          </a:solidFill>
          <a:ln w="12700" cap="flat" cmpd="sng" algn="ctr">
            <a:solidFill>
              <a:srgbClr val="FFC00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pPr algn="l"/>
            <a:r>
              <a:rPr lang="zh-CN" altLang="en-US" sz="3000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/>
              </a:rPr>
              <a:t>观赏</a:t>
            </a:r>
            <a:endParaRPr lang="zh-CN" altLang="en-US" sz="3000" b="1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  <a:sym typeface="Wingdings" panose="0500000000000000000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3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3496" grpId="0"/>
      <p:bldP spid="6" grpId="0" bldLvl="0" animBg="1"/>
      <p:bldP spid="12" grpId="0" bldLvl="0" animBg="1"/>
      <p:bldP spid="8" grpId="0" bldLvl="0" animBg="1"/>
      <p:bldP spid="9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1623" y="-79375"/>
            <a:ext cx="440499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12. </a:t>
            </a:r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frightened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81940" y="854710"/>
            <a:ext cx="1169479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I was very frightened when I woke up in hospital last Thursday. (P47)</a:t>
            </a:r>
            <a:endParaRPr lang="zh-CN" altLang="en-US" sz="3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1310" y="1787525"/>
            <a:ext cx="7670800" cy="17214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 defTabSz="12192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be frightened of (doing) </a:t>
            </a:r>
            <a:r>
              <a:rPr lang="en-US" altLang="zh-CN" sz="3200" b="1" dirty="0" err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sth</a:t>
            </a: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: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pPr algn="just" defTabSz="12192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I’m frightened of walking home alone at midnight.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我害怕半夜一个人走回家。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6695" y="3778250"/>
            <a:ext cx="10540365" cy="2011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 defTabSz="12192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frightening </a:t>
            </a:r>
            <a:r>
              <a:rPr lang="en-US" altLang="zh-CN" sz="3200" b="1" i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adj</a:t>
            </a: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令人害怕的；吓人的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making you feel </a:t>
            </a:r>
            <a:r>
              <a:rPr lang="en-US" altLang="zh-CN" sz="3200" b="1" i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afraid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：</a:t>
            </a:r>
            <a:endParaRPr lang="zh-CN" altLang="en-US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pPr algn="just" defTabSz="12192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 pitchFamily="2" charset="2"/>
              </a:rPr>
              <a:t>a frightening experience / thought</a:t>
            </a:r>
            <a:endParaRPr lang="en-US" altLang="zh-CN" sz="32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Wingdings" panose="05000000000000000000" pitchFamily="2" charset="2"/>
            </a:endParaRPr>
          </a:p>
          <a:p>
            <a:pPr algn="just" defTabSz="12192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 pitchFamily="2" charset="2"/>
              </a:rPr>
              <a:t>可怕的经历/想法</a:t>
            </a:r>
            <a:endParaRPr lang="en-US" altLang="zh-CN" sz="32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Wingdings" panose="05000000000000000000" pitchFamily="2" charset="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21310" y="2581275"/>
            <a:ext cx="767080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6" name="矩形 5"/>
          <p:cNvSpPr/>
          <p:nvPr/>
        </p:nvSpPr>
        <p:spPr>
          <a:xfrm>
            <a:off x="321310" y="4686935"/>
            <a:ext cx="554355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8" grpId="1" animBg="1"/>
      <p:bldP spid="6" grpId="0" bldLvl="0" animBg="1"/>
      <p:bldP spid="6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7733" y="-79375"/>
            <a:ext cx="31527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13. rather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49580" y="1299210"/>
            <a:ext cx="10010140" cy="4030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 2" panose="05020102010507070707" pitchFamily="18" charset="2"/>
              </a:rPr>
              <a:t>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相当；颇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(quite)</a:t>
            </a: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：</a:t>
            </a:r>
            <a:endParaRPr lang="zh-CN" altLang="en-US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She fell and hurt her leg rather badly.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 2" panose="05020102010507070707" pitchFamily="18" charset="2"/>
              </a:rPr>
              <a:t>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相反地；反而：</a:t>
            </a:r>
            <a:endParaRPr lang="zh-CN" altLang="en-US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It’s not cold. Rather, it’s very hot.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or rather </a:t>
            </a:r>
            <a:r>
              <a: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更确切地说：</a:t>
            </a:r>
            <a:endParaRPr lang="zh-CN" altLang="en-US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sz="32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He worked till late last night, or rather, early this morning.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endParaRPr lang="zh-CN" altLang="en-US" sz="3200" i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96"/>
          <a:stretch>
            <a:fillRect/>
          </a:stretch>
        </p:blipFill>
        <p:spPr>
          <a:xfrm>
            <a:off x="7062470" y="743585"/>
            <a:ext cx="2166620" cy="19234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矩形 5"/>
          <p:cNvSpPr/>
          <p:nvPr/>
        </p:nvSpPr>
        <p:spPr>
          <a:xfrm>
            <a:off x="979805" y="1360805"/>
            <a:ext cx="293243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979805" y="2792730"/>
            <a:ext cx="293243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8" name="矩形 7"/>
          <p:cNvSpPr/>
          <p:nvPr/>
        </p:nvSpPr>
        <p:spPr>
          <a:xfrm>
            <a:off x="2241550" y="4316730"/>
            <a:ext cx="244030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6" grpId="1" animBg="1"/>
      <p:bldP spid="7" grpId="0" bldLvl="0" animBg="1"/>
      <p:bldP spid="7" grpId="1" animBg="1"/>
      <p:bldP spid="8" grpId="0" bldLvl="0" animBg="1"/>
      <p:bldP spid="8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8940" y="935990"/>
            <a:ext cx="1158621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rather than 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而不是：</a:t>
            </a:r>
            <a:endParaRPr lang="zh-CN" altLang="en-US" sz="30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From now on, I’ll pay more attention to my health rather than my weight.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It is better to express your anger, rather than bottle it up.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would rather ... (than) 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宁愿 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/ 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宁可</a:t>
            </a:r>
            <a:r>
              <a:rPr lang="en-US" altLang="zh-CN" sz="3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……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（而不）：</a:t>
            </a:r>
            <a:endParaRPr lang="zh-CN" altLang="en-US" sz="30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— Will you join us in the game?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— Thank you, but I’d rather not.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She would rather die than give in.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It’s getting late. I’d rather (that) you left now.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424430" y="1069975"/>
            <a:ext cx="179768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" name="矩形 2"/>
          <p:cNvSpPr/>
          <p:nvPr/>
        </p:nvSpPr>
        <p:spPr>
          <a:xfrm>
            <a:off x="4222115" y="2698750"/>
            <a:ext cx="395605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7" grpId="1" animBg="1"/>
      <p:bldP spid="3" grpId="0" bldLvl="0" animBg="1"/>
      <p:bldP spid="3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框 12"/>
          <p:cNvSpPr txBox="1"/>
          <p:nvPr/>
        </p:nvSpPr>
        <p:spPr>
          <a:xfrm>
            <a:off x="5095875" y="2906395"/>
            <a:ext cx="650557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6600" b="1" dirty="0">
                <a:solidFill>
                  <a:srgbClr val="A5B33C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思源黑体 CN Regular" panose="020B0500000000000000" pitchFamily="34" charset="-122"/>
              </a:rPr>
              <a:t>Fight for the Video </a:t>
            </a:r>
            <a:endParaRPr lang="en-US" altLang="zh-CN" sz="6600" b="1" dirty="0">
              <a:solidFill>
                <a:srgbClr val="A5B33C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思源黑体 CN Regular" panose="020B0500000000000000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900964" y="5369437"/>
            <a:ext cx="1005753" cy="229158"/>
            <a:chOff x="11163300" y="395206"/>
            <a:chExt cx="613128" cy="139700"/>
          </a:xfrm>
        </p:grpSpPr>
        <p:sp>
          <p:nvSpPr>
            <p:cNvPr id="28" name="椭圆 27"/>
            <p:cNvSpPr/>
            <p:nvPr/>
          </p:nvSpPr>
          <p:spPr>
            <a:xfrm>
              <a:off x="11163300" y="395206"/>
              <a:ext cx="139700" cy="139700"/>
            </a:xfrm>
            <a:prstGeom prst="ellipse">
              <a:avLst/>
            </a:prstGeom>
            <a:solidFill>
              <a:srgbClr val="A5B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思源黑体 CN Regular" panose="020B0500000000000000" pitchFamily="3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11401966" y="395206"/>
              <a:ext cx="139700" cy="139700"/>
            </a:xfrm>
            <a:prstGeom prst="ellipse">
              <a:avLst/>
            </a:prstGeom>
            <a:solidFill>
              <a:srgbClr val="314E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思源黑体 CN Regular" panose="020B0500000000000000" pitchFamily="34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11636728" y="395206"/>
              <a:ext cx="139700" cy="139700"/>
            </a:xfrm>
            <a:prstGeom prst="ellipse">
              <a:avLst/>
            </a:prstGeom>
            <a:solidFill>
              <a:srgbClr val="A5B3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思源黑体 CN Regular" panose="020B0500000000000000" pitchFamily="34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408305" y="51435"/>
            <a:ext cx="63607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2410: 19mins  2412: 21mins</a:t>
            </a:r>
            <a:endParaRPr lang="en-US" altLang="zh-CN" sz="28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4302" y="1815565"/>
            <a:ext cx="398253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阳光对植物有益。 </a:t>
            </a:r>
            <a:endParaRPr lang="zh-CN" altLang="en-US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7151" y="2087980"/>
            <a:ext cx="1248130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0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Sunshine __________ plants.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Plants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__________ __________ sunshine.</a:t>
            </a:r>
            <a:endParaRPr lang="zh-CN" alt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3. Sunshine __________ __________ __________ plants.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4. Sunshine __________ __________ __________ __________ plants.</a:t>
            </a:r>
            <a:r>
              <a:rPr lang="en-US" altLang="zh-CN" sz="3200" dirty="0">
                <a:solidFill>
                  <a:schemeClr val="tx1"/>
                </a:solidFill>
              </a:rPr>
              <a:t> </a:t>
            </a:r>
            <a:endParaRPr lang="en-US" altLang="zh-CN" sz="3200" dirty="0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15114" y="2398816"/>
            <a:ext cx="17610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benefits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94815" y="3396270"/>
            <a:ext cx="17610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benefit</a:t>
            </a:r>
            <a:endParaRPr lang="en-US" altLang="zh-CN" sz="3200" b="1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427490" y="3418463"/>
            <a:ext cx="11967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from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16078" y="4393724"/>
            <a:ext cx="754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is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08006" y="4393725"/>
            <a:ext cx="1949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beneficial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152862" y="5289335"/>
            <a:ext cx="754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is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138808" y="5343229"/>
            <a:ext cx="835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of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90346" y="5370642"/>
            <a:ext cx="16623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benefit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486202" y="5343229"/>
            <a:ext cx="642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to</a:t>
            </a:r>
            <a:endParaRPr lang="en-US" altLang="zh-CN" sz="3200" b="1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811717" y="1815565"/>
            <a:ext cx="5273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Sunshine is good for plants.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64301" y="1167849"/>
            <a:ext cx="65441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翻译下面的句子（每空一词）。 </a:t>
            </a:r>
            <a:endParaRPr lang="zh-CN" altLang="en-US" sz="3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306905" y="4303782"/>
            <a:ext cx="765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to</a:t>
            </a:r>
            <a:endParaRPr lang="en-US" altLang="zh-CN" sz="3200" b="1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07023" y="399415"/>
            <a:ext cx="22637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benefit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453688" y="209550"/>
            <a:ext cx="7270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4‘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2105" y="921385"/>
            <a:ext cx="11656695" cy="34232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lnSpc>
                <a:spcPct val="180000"/>
              </a:lnSpc>
              <a:buClrTx/>
              <a:buSzTx/>
              <a:buFontTx/>
            </a:pP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Jennifer was found to have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dangerously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low blood sugar levels and was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 treated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immediately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. Her worried parents told the doctor that their daughter missed breakfast that day and hardly touched her dinner the night before.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Fortunately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, she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is now out of danger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. Her doctor says that she will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make a full recovery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in a day or two.</a:t>
            </a:r>
            <a:endParaRPr lang="zh-CN" altLang="en-US" sz="320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6" name="等腰三角形 5"/>
          <p:cNvSpPr/>
          <p:nvPr/>
        </p:nvSpPr>
        <p:spPr>
          <a:xfrm>
            <a:off x="1877060" y="3491230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>
            <a:off x="5419725" y="5240020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103495" y="871220"/>
            <a:ext cx="2225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adv.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危险地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809750" y="1789430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治疗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400425" y="1789430"/>
            <a:ext cx="29152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v.立刻，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马上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854825" y="3491230"/>
            <a:ext cx="2334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v.幸运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地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822180" y="3536315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脱离危险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261350" y="4438650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完全恢复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317" y="-57785"/>
            <a:ext cx="193484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Para. 3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5" grpId="0"/>
      <p:bldP spid="5" grpId="1"/>
      <p:bldP spid="7" grpId="0"/>
      <p:bldP spid="7" grpId="1"/>
      <p:bldP spid="8" grpId="0"/>
      <p:bldP spid="8" grpId="1"/>
      <p:bldP spid="10" grpId="0"/>
      <p:bldP spid="10" grpId="1"/>
      <p:bldP spid="11" grpId="0"/>
      <p:bldP spid="11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5602" name="TextBox 1"/>
          <p:cNvSpPr txBox="1">
            <a:spLocks noChangeArrowheads="1"/>
          </p:cNvSpPr>
          <p:nvPr/>
        </p:nvSpPr>
        <p:spPr bwMode="auto">
          <a:xfrm>
            <a:off x="302895" y="1210945"/>
            <a:ext cx="11585575" cy="5210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marL="514350" indent="-514350" algn="just" defTabSz="914400" eaLnBrk="1" hangingPunct="1">
              <a:lnSpc>
                <a:spcPct val="130000"/>
              </a:lnSpc>
              <a:buClrTx/>
              <a:buSzTx/>
              <a:buFontTx/>
              <a:buAutoNum type="arabicPeriod"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a hot summer day in last August, I ________ (seek) 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1" hangingPunct="1">
              <a:lnSpc>
                <a:spcPct val="130000"/>
              </a:lnSpc>
              <a:buClrTx/>
              <a:buSzTx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shade and a cool drink at a waterfront café.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1" hangingPunct="1">
              <a:lnSpc>
                <a:spcPct val="130000"/>
              </a:lnSpc>
              <a:buClrTx/>
              <a:buSzTx/>
              <a:buFontTx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Some businesses only seek ________ (earn) enough to    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1" hangingPunct="1">
              <a:lnSpc>
                <a:spcPct val="130000"/>
              </a:lnSpc>
              <a:buClrTx/>
              <a:buSzTx/>
              <a:buFontTx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cover their operating costs. 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2013 全国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1" hangingPunct="1">
              <a:lnSpc>
                <a:spcPct val="130000"/>
              </a:lnSpc>
              <a:buClrTx/>
              <a:buSzTx/>
              <a:buFontTx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Unluckily, they sought in vain ________ somewhere to 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1" hangingPunct="1">
              <a:lnSpc>
                <a:spcPct val="130000"/>
              </a:lnSpc>
              <a:buClrTx/>
              <a:buSzTx/>
              <a:buFontTx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shelter.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1" hangingPunct="1">
              <a:lnSpc>
                <a:spcPct val="130000"/>
              </a:lnSpc>
              <a:buClrTx/>
              <a:buSzTx/>
              <a:buFontTx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A job ________ (seek) is an unemployed person who is 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914400" eaLnBrk="1" hangingPunct="1">
              <a:lnSpc>
                <a:spcPct val="130000"/>
              </a:lnSpc>
              <a:buClrTx/>
              <a:buSzTx/>
              <a:buFontTx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trying to get a job.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603" name="TextBox 27"/>
          <p:cNvSpPr txBox="1">
            <a:spLocks noChangeArrowheads="1"/>
          </p:cNvSpPr>
          <p:nvPr/>
        </p:nvSpPr>
        <p:spPr bwMode="auto">
          <a:xfrm>
            <a:off x="7331180" y="1333084"/>
            <a:ext cx="1729317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sought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604" name="TextBox 28"/>
          <p:cNvSpPr txBox="1">
            <a:spLocks noChangeArrowheads="1"/>
          </p:cNvSpPr>
          <p:nvPr/>
        </p:nvSpPr>
        <p:spPr bwMode="auto">
          <a:xfrm>
            <a:off x="5374957" y="2574168"/>
            <a:ext cx="1729316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algn="l" defTabSz="914400" eaLnBrk="1" hangingPunct="1">
              <a:buClrTx/>
              <a:buSzTx/>
              <a:buFontTx/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earn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605" name="TextBox 29"/>
          <p:cNvSpPr txBox="1">
            <a:spLocks noChangeArrowheads="1"/>
          </p:cNvSpPr>
          <p:nvPr/>
        </p:nvSpPr>
        <p:spPr bwMode="auto">
          <a:xfrm>
            <a:off x="6239615" y="3799642"/>
            <a:ext cx="109156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606" name="TextBox 30"/>
          <p:cNvSpPr txBox="1">
            <a:spLocks noChangeArrowheads="1"/>
          </p:cNvSpPr>
          <p:nvPr/>
        </p:nvSpPr>
        <p:spPr bwMode="auto">
          <a:xfrm>
            <a:off x="1926048" y="5111736"/>
            <a:ext cx="1729316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seeker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97840" y="564515"/>
            <a:ext cx="153289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seek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453688" y="209550"/>
            <a:ext cx="7270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7‘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/>
      <p:bldP spid="25604" grpId="0"/>
      <p:bldP spid="25605" grpId="0"/>
      <p:bldP spid="2560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6626" name="TextBox 1"/>
          <p:cNvSpPr txBox="1">
            <a:spLocks noChangeArrowheads="1"/>
          </p:cNvSpPr>
          <p:nvPr/>
        </p:nvSpPr>
        <p:spPr bwMode="auto">
          <a:xfrm>
            <a:off x="207857" y="1320800"/>
            <a:ext cx="11673417" cy="393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indent="0" defTabSz="914400" eaLnBrk="1" hangingPunct="1">
              <a:lnSpc>
                <a:spcPct val="130000"/>
              </a:lnSpc>
              <a:buNone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The company ____________________ 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（正试图提高）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 eaLnBrk="1" hangingPunct="1">
              <a:lnSpc>
                <a:spcPct val="13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quality of products.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 eaLnBrk="1" hangingPunct="1">
              <a:lnSpc>
                <a:spcPct val="13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The government ______________________ 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3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正在寻求解决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 eaLnBrk="1" hangingPunct="1">
              <a:lnSpc>
                <a:spcPct val="13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sz="3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办法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the problem of water shortage.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 eaLnBrk="1" hangingPunct="1">
              <a:lnSpc>
                <a:spcPct val="13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 From this experience I have learnt that questioning can serve 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 eaLnBrk="1" hangingPunct="1">
              <a:lnSpc>
                <a:spcPct val="13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as a bridge that helps us to ________________ 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寻求真理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6627" name="TextBox 27"/>
          <p:cNvSpPr txBox="1">
            <a:spLocks noChangeArrowheads="1"/>
          </p:cNvSpPr>
          <p:nvPr/>
        </p:nvSpPr>
        <p:spPr bwMode="auto">
          <a:xfrm>
            <a:off x="3394710" y="1320641"/>
            <a:ext cx="402463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seeking to improve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628" name="TextBox 28"/>
          <p:cNvSpPr txBox="1">
            <a:spLocks noChangeArrowheads="1"/>
          </p:cNvSpPr>
          <p:nvPr/>
        </p:nvSpPr>
        <p:spPr bwMode="auto">
          <a:xfrm>
            <a:off x="3811179" y="2561906"/>
            <a:ext cx="426847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seeking for a solution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629" name="TextBox 29"/>
          <p:cNvSpPr txBox="1">
            <a:spLocks noChangeArrowheads="1"/>
          </p:cNvSpPr>
          <p:nvPr/>
        </p:nvSpPr>
        <p:spPr bwMode="auto">
          <a:xfrm>
            <a:off x="5407025" y="4522469"/>
            <a:ext cx="316547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seek the truth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6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6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6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6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6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6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7" grpId="0"/>
      <p:bldP spid="26628" grpId="0"/>
      <p:bldP spid="2662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10" name="TextBox 1"/>
          <p:cNvSpPr txBox="1">
            <a:spLocks noChangeArrowheads="1"/>
          </p:cNvSpPr>
          <p:nvPr/>
        </p:nvSpPr>
        <p:spPr bwMode="auto">
          <a:xfrm>
            <a:off x="254323" y="729110"/>
            <a:ext cx="11545033" cy="5849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6" tIns="45718" rIns="91416" bIns="45718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>
              <a:lnSpc>
                <a:spcPct val="130000"/>
              </a:lnSpc>
            </a:pPr>
            <a:endParaRPr lang="en-US" altLang="zh-CN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 eaLnBrk="1" hangingPunct="1">
              <a:lnSpc>
                <a:spcPct val="130000"/>
              </a:lnSpc>
            </a:pP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Time is something ________ which we can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sym typeface="+mn-ea"/>
              </a:rPr>
              <a:t>’</a:t>
            </a: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 escape.</a:t>
            </a:r>
            <a:endParaRPr lang="en-US" altLang="zh-CN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 eaLnBrk="1" hangingPunct="1">
              <a:lnSpc>
                <a:spcPct val="130000"/>
              </a:lnSpc>
            </a:pP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Compared with the ________ (escape) driver, I am proud of what I did. </a:t>
            </a:r>
            <a:r>
              <a:rPr lang="en-US" altLang="zh-CN" sz="3200" kern="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2014</a:t>
            </a:r>
            <a:r>
              <a:rPr lang="en-US" altLang="zh-CN" sz="3200" kern="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3200" kern="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湖北</a:t>
            </a:r>
            <a:r>
              <a:rPr lang="en-US" altLang="zh-CN" sz="3200" kern="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)</a:t>
            </a:r>
            <a:endParaRPr lang="en-US" altLang="zh-CN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 eaLnBrk="1" hangingPunct="1">
              <a:lnSpc>
                <a:spcPct val="130000"/>
              </a:lnSpc>
            </a:pP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He was lucky to escape ________ </a:t>
            </a: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(be) liked</a:t>
            </a: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altLang="zh-CN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defTabSz="914400" eaLnBrk="1" hangingPunct="1">
              <a:lnSpc>
                <a:spcPct val="130000"/>
              </a:lnSpc>
            </a:pP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4. </a:t>
            </a:r>
            <a:r>
              <a:rPr lang="en-US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Although he thought he could </a:t>
            </a: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______________</a:t>
            </a:r>
            <a:r>
              <a:rPr lang="zh-CN" altLang="en-US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（逃过注意）</a:t>
            </a: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by sitting at the back, he was wrong.</a:t>
            </a:r>
            <a:r>
              <a:rPr lang="zh-CN" altLang="en-US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endParaRPr lang="zh-CN" altLang="en-US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defTabSz="914400" eaLnBrk="1" hangingPunct="1">
              <a:lnSpc>
                <a:spcPct val="130000"/>
              </a:lnSpc>
            </a:pP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5. It was reported that two journalists ________________________</a:t>
            </a:r>
            <a:endParaRPr lang="en-US" altLang="zh-CN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defTabSz="914400" eaLnBrk="1" hangingPunct="1">
              <a:lnSpc>
                <a:spcPct val="130000"/>
              </a:lnSpc>
            </a:pPr>
            <a:r>
              <a:rPr lang="zh-CN" altLang="en-US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（死里逃生）</a:t>
            </a: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 the air attack. </a:t>
            </a:r>
            <a:endParaRPr lang="en-US" altLang="zh-CN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1" name="TextBox 27"/>
          <p:cNvSpPr txBox="1">
            <a:spLocks noChangeArrowheads="1"/>
          </p:cNvSpPr>
          <p:nvPr/>
        </p:nvSpPr>
        <p:spPr bwMode="auto">
          <a:xfrm>
            <a:off x="4112478" y="1414856"/>
            <a:ext cx="1370555" cy="582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6" tIns="45718" rIns="91416" bIns="45718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from</a:t>
            </a:r>
            <a:endParaRPr lang="en-US" sz="3200" b="1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" name="TextBox 28"/>
          <p:cNvSpPr txBox="1">
            <a:spLocks noChangeArrowheads="1"/>
          </p:cNvSpPr>
          <p:nvPr/>
        </p:nvSpPr>
        <p:spPr bwMode="auto">
          <a:xfrm>
            <a:off x="3980807" y="1996883"/>
            <a:ext cx="1633297" cy="582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6" tIns="45718" rIns="91416" bIns="45718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escaped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13" name="TextBox 29"/>
          <p:cNvSpPr txBox="1">
            <a:spLocks noChangeArrowheads="1"/>
          </p:cNvSpPr>
          <p:nvPr/>
        </p:nvSpPr>
        <p:spPr bwMode="auto">
          <a:xfrm>
            <a:off x="4808855" y="3308985"/>
            <a:ext cx="1659890" cy="582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6" tIns="45718" rIns="91416" bIns="45718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being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TextBox 29"/>
          <p:cNvSpPr txBox="1">
            <a:spLocks noChangeArrowheads="1"/>
          </p:cNvSpPr>
          <p:nvPr/>
        </p:nvSpPr>
        <p:spPr bwMode="auto">
          <a:xfrm>
            <a:off x="5678170" y="4064635"/>
            <a:ext cx="3160395" cy="582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6" tIns="45718" rIns="91416" bIns="45718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escape attention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TextBox 29"/>
          <p:cNvSpPr txBox="1">
            <a:spLocks noChangeArrowheads="1"/>
          </p:cNvSpPr>
          <p:nvPr/>
        </p:nvSpPr>
        <p:spPr bwMode="auto">
          <a:xfrm>
            <a:off x="6417310" y="5250815"/>
            <a:ext cx="5144770" cy="1075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6" tIns="45718" rIns="91416" bIns="45718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1pPr>
            <a:lvl2pPr marL="742950" indent="-28575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2pPr>
            <a:lvl3pPr marL="11430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3pPr>
            <a:lvl4pPr marL="16002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4pPr>
            <a:lvl5pPr marL="2057400" indent="-228600" eaLnBrk="0" hangingPunct="0"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narrowly escaped death / had a narrow escape</a:t>
            </a:r>
            <a:endParaRPr lang="en-US" sz="3200" b="1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57798" y="564515"/>
            <a:ext cx="22129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escape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453688" y="209550"/>
            <a:ext cx="7270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5‘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2" grpId="0"/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67586" name="矩形 67585"/>
          <p:cNvSpPr/>
          <p:nvPr/>
        </p:nvSpPr>
        <p:spPr>
          <a:xfrm>
            <a:off x="215462" y="1616020"/>
            <a:ext cx="11592910" cy="3524250"/>
          </a:xfrm>
          <a:prstGeom prst="rect">
            <a:avLst/>
          </a:prstGeom>
          <a:noFill/>
          <a:ln w="12700">
            <a:noFill/>
          </a:ln>
        </p:spPr>
        <p:txBody>
          <a:bodyPr wrap="square" lIns="45727" tIns="45727" rIns="45727" bIns="45727" anchor="t">
            <a:spAutoFit/>
          </a:bodyPr>
          <a:p>
            <a:pPr algn="just" fontAlgn="base" hangingPunct="0">
              <a:spcBef>
                <a:spcPts val="1865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1. Shanghai may be the _____________ (recognize) home of the soup dumplings.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Times New Roman" panose="02020603050405020304" pitchFamily="18" charset="0"/>
              </a:rPr>
              <a:t>(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2023 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Times New Roman" panose="02020603050405020304" pitchFamily="18" charset="0"/>
              </a:rPr>
              <a:t>新课标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Times New Roman" panose="02020603050405020304" pitchFamily="18" charset="0"/>
              </a:rPr>
              <a:t>)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sym typeface="Times New Roman" panose="02020603050405020304" pitchFamily="18" charset="0"/>
            </a:endParaRPr>
          </a:p>
          <a:p>
            <a:pPr marL="122555" indent="-122555" algn="just" fontAlgn="base" hangingPunct="0">
              <a:spcBef>
                <a:spcPts val="1865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2. The actor is used to ______________________ (recognize) in the street.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sym typeface="Times New Roman" panose="02020603050405020304" pitchFamily="18" charset="0"/>
            </a:endParaRPr>
          </a:p>
          <a:p>
            <a:pPr marL="122555" indent="-122555" algn="just" fontAlgn="base" hangingPunct="0">
              <a:spcBef>
                <a:spcPts val="1865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3. Having problems with facial ______________ (recognize) is in a way known as face blindness.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67588" name="矩形 67587"/>
          <p:cNvSpPr/>
          <p:nvPr/>
        </p:nvSpPr>
        <p:spPr>
          <a:xfrm>
            <a:off x="4448651" y="1544746"/>
            <a:ext cx="2671803" cy="584790"/>
          </a:xfrm>
          <a:prstGeom prst="rect">
            <a:avLst/>
          </a:prstGeom>
          <a:noFill/>
          <a:ln w="12700">
            <a:noFill/>
          </a:ln>
        </p:spPr>
        <p:txBody>
          <a:bodyPr wrap="square" lIns="45727" tIns="45727" rIns="45727" bIns="45727" anchor="t">
            <a:spAutoFit/>
          </a:bodyPr>
          <a:p>
            <a:pPr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recognized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67589" name="矩形 67588"/>
          <p:cNvSpPr/>
          <p:nvPr/>
        </p:nvSpPr>
        <p:spPr>
          <a:xfrm>
            <a:off x="4725618" y="2709512"/>
            <a:ext cx="3024717" cy="584790"/>
          </a:xfrm>
          <a:prstGeom prst="rect">
            <a:avLst/>
          </a:prstGeom>
          <a:noFill/>
          <a:ln w="12700">
            <a:noFill/>
          </a:ln>
        </p:spPr>
        <p:txBody>
          <a:bodyPr wrap="square" lIns="45727" tIns="45727" rIns="45727" bIns="45727" anchor="t">
            <a:spAutoFit/>
          </a:bodyPr>
          <a:p>
            <a:pPr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being recognized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67590" name="矩形 67589"/>
          <p:cNvSpPr/>
          <p:nvPr/>
        </p:nvSpPr>
        <p:spPr>
          <a:xfrm>
            <a:off x="5859007" y="4043256"/>
            <a:ext cx="2671803" cy="584790"/>
          </a:xfrm>
          <a:prstGeom prst="rect">
            <a:avLst/>
          </a:prstGeom>
          <a:noFill/>
          <a:ln w="12700">
            <a:noFill/>
          </a:ln>
        </p:spPr>
        <p:txBody>
          <a:bodyPr wrap="square" lIns="45727" tIns="45727" rIns="45727" bIns="45727" anchor="t">
            <a:spAutoFit/>
          </a:bodyPr>
          <a:p>
            <a:pPr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recognition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07378" y="609600"/>
            <a:ext cx="304355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recognize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453688" y="209550"/>
            <a:ext cx="7270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6‘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5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5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588" grpId="0"/>
      <p:bldP spid="67589" grpId="0"/>
      <p:bldP spid="6759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68609" name="矩形 68608"/>
          <p:cNvSpPr/>
          <p:nvPr/>
        </p:nvSpPr>
        <p:spPr>
          <a:xfrm>
            <a:off x="241737" y="854492"/>
            <a:ext cx="11676993" cy="5048885"/>
          </a:xfrm>
          <a:prstGeom prst="rect">
            <a:avLst/>
          </a:prstGeom>
          <a:noFill/>
          <a:ln w="12700">
            <a:noFill/>
          </a:ln>
        </p:spPr>
        <p:txBody>
          <a:bodyPr wrap="square" lIns="45727" tIns="45727" rIns="45727" bIns="45727" anchor="t">
            <a:spAutoFit/>
          </a:bodyPr>
          <a:p>
            <a:pPr algn="just" fontAlgn="base" hangingPunct="0">
              <a:lnSpc>
                <a:spcPct val="130000"/>
              </a:lnSpc>
              <a:spcBef>
                <a:spcPts val="1865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4. I can go to the airport and meet Professor Smith for you. ______________________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Times New Roman" panose="02020603050405020304" pitchFamily="18" charset="0"/>
              </a:rPr>
              <a:t> (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黑体" panose="02010609060101010101" charset="-122"/>
              </a:rPr>
              <a:t>我怎样才能认出他来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Times New Roman" panose="02020603050405020304" pitchFamily="18" charset="0"/>
              </a:rPr>
              <a:t>)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? 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Times New Roman" panose="02020603050405020304" pitchFamily="18" charset="0"/>
            </a:endParaRPr>
          </a:p>
          <a:p>
            <a:pPr algn="just" fontAlgn="base" hangingPunct="0">
              <a:lnSpc>
                <a:spcPct val="130000"/>
              </a:lnSpc>
              <a:spcBef>
                <a:spcPts val="1865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5. Bach died in 1750, but it was not until the early 19th century that his musical gift ______________________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Times New Roman" panose="02020603050405020304" pitchFamily="18" charset="0"/>
              </a:rPr>
              <a:t>(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黑体" panose="02010609060101010101" charset="-122"/>
              </a:rPr>
              <a:t>得到充分的肯定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Times New Roman" panose="02020603050405020304" pitchFamily="18" charset="0"/>
              </a:rPr>
              <a:t>)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.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Times New Roman" panose="02020603050405020304" pitchFamily="18" charset="0"/>
              </a:rPr>
              <a:t>(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2015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Times New Roman" panose="02020603050405020304" pitchFamily="18" charset="0"/>
              </a:rPr>
              <a:t> 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黑体" panose="02010609060101010101" charset="-122"/>
              </a:rPr>
              <a:t>重庆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Times New Roman" panose="02020603050405020304" pitchFamily="18" charset="0"/>
              </a:rPr>
              <a:t>)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Times New Roman" panose="02020603050405020304" pitchFamily="18" charset="0"/>
            </a:endParaRPr>
          </a:p>
          <a:p>
            <a:pPr algn="just" fontAlgn="base" hangingPunct="0">
              <a:lnSpc>
                <a:spcPct val="130000"/>
              </a:lnSpc>
              <a:spcBef>
                <a:spcPts val="1865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6. I haven’t seen Sara since she was a little girl, and she ______________________________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Times New Roman" panose="02020603050405020304" pitchFamily="18" charset="0"/>
              </a:rPr>
              <a:t> (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黑体" panose="02010609060101010101" charset="-122"/>
              </a:rPr>
              <a:t>已经变得认不出来了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Times New Roman" panose="02020603050405020304" pitchFamily="18" charset="0"/>
              </a:rPr>
              <a:t>)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.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8611" name="矩形 68610"/>
          <p:cNvSpPr/>
          <p:nvPr/>
        </p:nvSpPr>
        <p:spPr>
          <a:xfrm>
            <a:off x="425930" y="1439282"/>
            <a:ext cx="4575813" cy="584790"/>
          </a:xfrm>
          <a:prstGeom prst="rect">
            <a:avLst/>
          </a:prstGeom>
          <a:noFill/>
          <a:ln w="12700">
            <a:noFill/>
          </a:ln>
        </p:spPr>
        <p:txBody>
          <a:bodyPr wrap="square" lIns="45727" tIns="45727" rIns="45727" bIns="45727" anchor="t">
            <a:spAutoFit/>
          </a:bodyPr>
          <a:p>
            <a:pPr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How can I recognize him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68612" name="矩形 68611"/>
          <p:cNvSpPr/>
          <p:nvPr/>
        </p:nvSpPr>
        <p:spPr>
          <a:xfrm>
            <a:off x="3003096" y="3058108"/>
            <a:ext cx="4345911" cy="584790"/>
          </a:xfrm>
          <a:prstGeom prst="rect">
            <a:avLst/>
          </a:prstGeom>
          <a:noFill/>
          <a:ln w="12700">
            <a:noFill/>
          </a:ln>
        </p:spPr>
        <p:txBody>
          <a:bodyPr wrap="square" lIns="45727" tIns="45727" rIns="45727" bIns="45727" anchor="t">
            <a:spAutoFit/>
          </a:bodyPr>
          <a:p>
            <a:pPr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sym typeface="Arial" panose="020B0604020202020204" pitchFamily="34" charset="0"/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was fully recognized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68613" name="矩形 68612"/>
          <p:cNvSpPr/>
          <p:nvPr/>
        </p:nvSpPr>
        <p:spPr>
          <a:xfrm>
            <a:off x="425930" y="5126323"/>
            <a:ext cx="5882403" cy="584790"/>
          </a:xfrm>
          <a:prstGeom prst="rect">
            <a:avLst/>
          </a:prstGeom>
          <a:noFill/>
          <a:ln w="12700">
            <a:noFill/>
          </a:ln>
        </p:spPr>
        <p:txBody>
          <a:bodyPr wrap="square" lIns="45727" tIns="45727" rIns="45727" bIns="45727" anchor="t">
            <a:spAutoFit/>
          </a:bodyPr>
          <a:p>
            <a:pPr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has changed beyond recognition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8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8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11" grpId="0"/>
      <p:bldP spid="68612" grpId="0"/>
      <p:bldP spid="6861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8930" y="1507490"/>
            <a:ext cx="1152144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 2" panose="05020102010507070707" pitchFamily="18" charset="2"/>
              </a:rPr>
              <a:t>1. Listening well also requires total ______________ (concentrate). </a:t>
            </a:r>
            <a:endParaRPr lang="en-US" altLang="zh-CN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 2" panose="05020102010507070707" pitchFamily="18" charset="2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altLang="zh-CN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 2" panose="05020102010507070707" pitchFamily="18" charset="2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 2" panose="05020102010507070707" pitchFamily="18" charset="2"/>
              </a:rPr>
              <a:t>2. He made a _______________ (concentrate) effort to improve work. </a:t>
            </a:r>
            <a:endParaRPr lang="en-US" altLang="zh-CN" sz="3200" kern="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Wingdings 2" panose="05020102010507070707" pitchFamily="18" charset="2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altLang="zh-CN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 2" panose="05020102010507070707" pitchFamily="18" charset="2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 2" panose="05020102010507070707" pitchFamily="18" charset="2"/>
              </a:rPr>
              <a:t>3. When meeting a group of people, concentrate _______________ remembering just two or three names. </a:t>
            </a:r>
            <a:endParaRPr lang="en-US" altLang="zh-CN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 2" panose="05020102010507070707" pitchFamily="18" charset="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60864" y="1462630"/>
            <a:ext cx="2600392" cy="584775"/>
          </a:xfrm>
          <a:prstGeom prst="rect">
            <a:avLst/>
          </a:prstGeom>
        </p:spPr>
        <p:txBody>
          <a:bodyPr wrap="none">
            <a:spAutoFit/>
          </a:bodyPr>
          <a:p>
            <a:pPr defTabSz="914400"/>
            <a:r>
              <a:rPr lang="en-US" altLang="zh-CN" sz="32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 2" panose="05020102010507070707" pitchFamily="18" charset="2"/>
              </a:rPr>
              <a:t>concentration</a:t>
            </a:r>
            <a:endParaRPr lang="en-US" altLang="zh-CN" sz="3200" b="1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 2" panose="05020102010507070707" pitchFamily="18" charset="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925272" y="2387956"/>
            <a:ext cx="2464136" cy="584775"/>
          </a:xfrm>
          <a:prstGeom prst="rect">
            <a:avLst/>
          </a:prstGeom>
        </p:spPr>
        <p:txBody>
          <a:bodyPr wrap="none">
            <a:spAutoFit/>
          </a:bodyPr>
          <a:p>
            <a:pPr defTabSz="914400"/>
            <a:r>
              <a:rPr lang="en-US" altLang="zh-CN" sz="32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 2" panose="05020102010507070707" pitchFamily="18" charset="2"/>
              </a:rPr>
              <a:t>concentrated</a:t>
            </a:r>
            <a:endParaRPr lang="en-US" altLang="zh-CN" sz="3200" b="1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 2" panose="05020102010507070707" pitchFamily="18" charset="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434830" y="3917043"/>
            <a:ext cx="947420" cy="583565"/>
          </a:xfrm>
          <a:prstGeom prst="rect">
            <a:avLst/>
          </a:prstGeom>
        </p:spPr>
        <p:txBody>
          <a:bodyPr wrap="square">
            <a:spAutoFit/>
          </a:bodyPr>
          <a:p>
            <a:pPr defTabSz="914400"/>
            <a:r>
              <a:rPr lang="en-US" altLang="zh-CN" sz="32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 2" panose="05020102010507070707" pitchFamily="18" charset="2"/>
              </a:rPr>
              <a:t> on</a:t>
            </a:r>
            <a:endParaRPr lang="en-US" altLang="zh-CN" sz="3200" b="1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 2" panose="05020102010507070707" pitchFamily="18" charset="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8613" y="558165"/>
            <a:ext cx="368998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concentrate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453688" y="209550"/>
            <a:ext cx="7270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3‘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内容占位符 1"/>
          <p:cNvSpPr>
            <a:spLocks noGrp="1"/>
          </p:cNvSpPr>
          <p:nvPr/>
        </p:nvSpPr>
        <p:spPr>
          <a:xfrm>
            <a:off x="346146" y="1627875"/>
            <a:ext cx="11500414" cy="4246453"/>
          </a:xfrm>
          <a:prstGeom prst="rect">
            <a:avLst/>
          </a:prstGeom>
        </p:spPr>
        <p:txBody>
          <a:bodyPr vert="horz" lIns="91426" tIns="45718" rIns="91426" bIns="4571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6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96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36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56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265"/>
              </a:lnSpc>
              <a:buNone/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Officials should concern themselves ______ public affairs.</a:t>
            </a:r>
            <a:endParaRPr lang="en-US" altLang="zh-CN" sz="3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4265"/>
              </a:lnSpc>
              <a:buNone/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The meeting was concerned _______ reforms</a:t>
            </a:r>
            <a:r>
              <a:rPr lang="zh-CN" altLang="en-US" sz="3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everyone present was concerned _______ their own interests.</a:t>
            </a:r>
            <a:endParaRPr lang="en-US" altLang="zh-CN" sz="3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4265"/>
              </a:lnSpc>
              <a:buNone/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The news shocked the public, leading to great concern  ________________ students’ safety at school</a:t>
            </a:r>
            <a:r>
              <a:rPr lang="en-US" altLang="zh-CN" sz="35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. </a:t>
            </a:r>
            <a:endParaRPr lang="en-US" altLang="zh-CN" sz="35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4743" y="1553210"/>
            <a:ext cx="125403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endParaRPr lang="en-US" altLang="zh-CN" sz="3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00682" y="2184152"/>
            <a:ext cx="125403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endParaRPr lang="en-US" altLang="zh-CN" sz="3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40976" y="2814910"/>
            <a:ext cx="1254031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endParaRPr lang="en-US" altLang="zh-CN" sz="3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5906" y="3971497"/>
            <a:ext cx="374218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 / for / over</a:t>
            </a:r>
            <a:endParaRPr lang="en-US" altLang="zh-CN" sz="3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0525" y="609600"/>
            <a:ext cx="609600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  <a:sym typeface="+mn-ea"/>
              </a:rPr>
              <a:t>concerned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453688" y="209550"/>
            <a:ext cx="7270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7‘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内容占位符 1"/>
          <p:cNvSpPr>
            <a:spLocks noGrp="1"/>
          </p:cNvSpPr>
          <p:nvPr/>
        </p:nvSpPr>
        <p:spPr>
          <a:xfrm>
            <a:off x="687754" y="921415"/>
            <a:ext cx="10859204" cy="5404957"/>
          </a:xfrm>
          <a:prstGeom prst="rect">
            <a:avLst/>
          </a:prstGeom>
        </p:spPr>
        <p:txBody>
          <a:bodyPr vert="horz" lIns="91426" tIns="45718" rIns="91426" bIns="4571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6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96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36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56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zh-CN" altLang="en-US" sz="35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用</a:t>
            </a:r>
            <a:r>
              <a:rPr lang="en-US" altLang="zh-CN" sz="35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concern</a:t>
            </a:r>
            <a:r>
              <a:rPr lang="zh-CN" altLang="en-US" sz="35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的正确形式填空。</a:t>
            </a:r>
            <a:endParaRPr lang="zh-CN" altLang="en-US" sz="35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The letter has been given to people _________.</a:t>
            </a:r>
            <a:endParaRPr lang="en-US" altLang="zh-CN" sz="3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One of the _________ that people have is the side effects of treatment.</a:t>
            </a:r>
            <a:endParaRPr lang="en-US" altLang="zh-CN" sz="3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As far as Americans </a:t>
            </a: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______________</a:t>
            </a: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 lot of our hotels are below average.</a:t>
            </a:r>
            <a:endParaRPr lang="en-US" altLang="zh-CN" sz="3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 As a grassroots singer, she reads everything she can get hold of </a:t>
            </a: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____________</a:t>
            </a: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music, and takes every opportunity to improve herself. </a:t>
            </a:r>
            <a:r>
              <a:rPr lang="en-US" altLang="zh-CN" sz="35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2014 </a:t>
            </a:r>
            <a:r>
              <a:rPr lang="zh-CN" altLang="en-US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福建 </a:t>
            </a:r>
            <a:r>
              <a:rPr lang="en-US" altLang="zh-CN" sz="35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endParaRPr lang="en-US" altLang="zh-CN" sz="35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sz="35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519102" y="1538750"/>
            <a:ext cx="357774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concerned</a:t>
            </a:r>
            <a:endParaRPr lang="en-US" altLang="zh-CN" sz="3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40835" y="2169692"/>
            <a:ext cx="260876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concerns</a:t>
            </a:r>
            <a:endParaRPr lang="en-US" altLang="zh-CN" sz="3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77841" y="5103374"/>
            <a:ext cx="298145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concerning</a:t>
            </a:r>
            <a:endParaRPr lang="en-US" altLang="zh-CN" sz="3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73313" y="3455541"/>
            <a:ext cx="357774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concerned</a:t>
            </a:r>
            <a:endParaRPr lang="en-US" altLang="zh-CN" sz="3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91298" y="784280"/>
            <a:ext cx="10915135" cy="5862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</a:t>
            </a:r>
            <a:endParaRPr kumimoji="0" lang="zh-CN" altLang="en-US" sz="2800" b="1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1. Global warming is _____________________ (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对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……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产生巨大的影响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) hundreds of plant and animal species around the world.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2. The convenience even leads fewer people to take public transport—an unwelcome __________________ (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副作用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) researchers have already found in ride-hailing (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叫车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) services. (2018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北京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3. According to the recent research, heavy coffee drinking and heart attack is not necessarily __________________ (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因果关系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4. Few laws are so effective that you can see results just days after they ____________________________ (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生效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6"/>
          <p:cNvSpPr txBox="1">
            <a:spLocks noChangeArrowheads="1"/>
          </p:cNvSpPr>
          <p:nvPr/>
        </p:nvSpPr>
        <p:spPr bwMode="auto">
          <a:xfrm>
            <a:off x="3460474" y="1275097"/>
            <a:ext cx="395326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having a great effect on 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6"/>
          <p:cNvSpPr txBox="1">
            <a:spLocks noChangeArrowheads="1"/>
          </p:cNvSpPr>
          <p:nvPr/>
        </p:nvSpPr>
        <p:spPr bwMode="auto">
          <a:xfrm>
            <a:off x="2933252" y="3050552"/>
            <a:ext cx="184698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side effect 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6"/>
          <p:cNvSpPr txBox="1">
            <a:spLocks noChangeArrowheads="1"/>
          </p:cNvSpPr>
          <p:nvPr/>
        </p:nvSpPr>
        <p:spPr bwMode="auto">
          <a:xfrm>
            <a:off x="3402291" y="4826007"/>
            <a:ext cx="275588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cause and effect 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633584" y="5934002"/>
            <a:ext cx="459933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35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take effect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come into effect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1160" y="696595"/>
            <a:ext cx="609600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  <a:sym typeface="+mn-ea"/>
              </a:rPr>
              <a:t>effect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453688" y="209550"/>
            <a:ext cx="7270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4‘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39213" y="1004968"/>
            <a:ext cx="11324468" cy="4810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ts val="4600"/>
              </a:lnSpc>
            </a:pP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46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给我一个机会，我会证明给你看。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46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Just give me a chance and ____________________.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46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事实证明了这本书非常成功。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6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__________________________________________________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46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经证实，童年时吃蔬菜有助于日后不生大病。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6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_________________________ eating vegetables in childhood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46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helps to protect you against serious illnesses in later life.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273055" y="2138418"/>
            <a:ext cx="3191899" cy="5847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I’ll prove it to you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12189" y="3356958"/>
            <a:ext cx="10495181" cy="5847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book has proved (to be) very successful / a great success.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62858" y="4503952"/>
            <a:ext cx="3924472" cy="58477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has been proved that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9090" y="735965"/>
            <a:ext cx="609600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  <a:sym typeface="+mn-ea"/>
              </a:rPr>
              <a:t>prove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453688" y="209550"/>
            <a:ext cx="7270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3‘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1935" y="530860"/>
            <a:ext cx="11818620" cy="3046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lnSpc>
                <a:spcPct val="170000"/>
              </a:lnSpc>
              <a:buClrTx/>
              <a:buSzTx/>
              <a:buFontTx/>
            </a:pP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Jennifer’s classmates hope to see her back at school soon. They say that she has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struggled with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eating problems for a long time. “Jennifer thought that skipping meals would be a simple way to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reach her target weight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,” her friend Laura Williams told our reporter. “She has not eaten breakfast for the last few months. She told me she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had trouble concentrating 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in class. I warned her that skipping meals was unhealthy, but she wouldn</a:t>
            </a:r>
            <a:r>
              <a:rPr lang="en-US" altLang="zh-CN" sz="3200">
                <a:latin typeface="Cambria" panose="02040503050406030204" charset="0"/>
                <a:cs typeface="Cambria" panose="02040503050406030204" charset="0"/>
                <a:sym typeface="+mn-ea"/>
              </a:rPr>
              <a:t>’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t listen.”</a:t>
            </a:r>
            <a:endParaRPr lang="zh-CN" altLang="en-US" sz="320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6" name="等腰三角形 5"/>
          <p:cNvSpPr/>
          <p:nvPr/>
        </p:nvSpPr>
        <p:spPr>
          <a:xfrm>
            <a:off x="1225550" y="2104390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>
            <a:off x="3863975" y="3001010"/>
            <a:ext cx="257810" cy="24765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>
            <a:off x="11335385" y="5433060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>
            <a:off x="1554480" y="5368925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42335" y="1322705"/>
            <a:ext cx="2804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与</a:t>
            </a:r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...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斗争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80770" y="3001010"/>
            <a:ext cx="2734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达到目标体重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512820" y="4679315"/>
            <a:ext cx="26625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难以集中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注意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317" y="-57785"/>
            <a:ext cx="193484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Para. 4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0" grpId="1"/>
      <p:bldP spid="11" grpId="0"/>
      <p:bldP spid="11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82728" y="1128319"/>
            <a:ext cx="11626697" cy="532320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ts val="4080"/>
              </a:lnSpc>
            </a:pP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一、写出下列句子中画线部分的汉语释义。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08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 It was </a:t>
            </a: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rather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difficult to get a job in the USA.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________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08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 If what your friend comes up with surprises you, don’t reject it immediately. </a:t>
            </a: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Rather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 imagine that it is true.                     ________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080"/>
              </a:lnSpc>
            </a:pP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二、根据所给汉语完成下列句子。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08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3. My wife and I still find it convenient to have a home phone _______________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而不是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providing a mobile phone for every family member. 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2021 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全国改）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ts val="408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4. We _______________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(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宁愿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our daughter stayed at home with us, but it is her choice, and she is not a child any longer. 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2014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江西</a:t>
            </a:r>
            <a:r>
              <a:rPr lang="en-US" altLang="zh-CN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" name="TextBox 11"/>
          <p:cNvSpPr txBox="1"/>
          <p:nvPr/>
        </p:nvSpPr>
        <p:spPr>
          <a:xfrm>
            <a:off x="9669726" y="1539292"/>
            <a:ext cx="13064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相当</a:t>
            </a:r>
            <a:endParaRPr lang="zh-CN" altLang="en-US" sz="3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extBox 11"/>
          <p:cNvSpPr txBox="1"/>
          <p:nvPr/>
        </p:nvSpPr>
        <p:spPr>
          <a:xfrm>
            <a:off x="9737880" y="2566155"/>
            <a:ext cx="13064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相反</a:t>
            </a:r>
            <a:endParaRPr lang="zh-CN" altLang="en-US" sz="32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TextBox 11"/>
          <p:cNvSpPr txBox="1"/>
          <p:nvPr/>
        </p:nvSpPr>
        <p:spPr>
          <a:xfrm>
            <a:off x="1027624" y="4201584"/>
            <a:ext cx="23354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rather than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TextBox 11"/>
          <p:cNvSpPr txBox="1"/>
          <p:nvPr/>
        </p:nvSpPr>
        <p:spPr>
          <a:xfrm>
            <a:off x="1887855" y="5227227"/>
            <a:ext cx="26784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would rather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9070" y="457835"/>
            <a:ext cx="609600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  <a:sym typeface="+mn-ea"/>
              </a:rPr>
              <a:t>rather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453688" y="209550"/>
            <a:ext cx="7270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4‘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8196" name="TextBox 7"/>
          <p:cNvSpPr txBox="1"/>
          <p:nvPr/>
        </p:nvSpPr>
        <p:spPr>
          <a:xfrm>
            <a:off x="1559560" y="1844675"/>
            <a:ext cx="8674735" cy="43719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514350" indent="-514350">
              <a:lnSpc>
                <a:spcPct val="110000"/>
              </a:lnSpc>
              <a:buFontTx/>
              <a:buAutoNum type="arabicPeriod"/>
              <a:defRPr/>
            </a:pP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Will you be ____________ the supermarket on your way home?</a:t>
            </a:r>
            <a:endParaRPr lang="en-US" altLang="zh-CN" sz="32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10000"/>
              </a:lnSpc>
              <a:buFontTx/>
              <a:buAutoNum type="arabicPeriod"/>
              <a:defRPr/>
            </a:pP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The tradition has been ____________ from father to son for generations.</a:t>
            </a:r>
            <a:endParaRPr lang="en-US" altLang="zh-CN" sz="32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10000"/>
              </a:lnSpc>
              <a:buFontTx/>
              <a:buAutoNum type="arabicPeriod"/>
              <a:defRPr/>
            </a:pP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This is the second time I’ve been ___________ for promotion. </a:t>
            </a:r>
            <a:endParaRPr lang="en-US" altLang="zh-CN" sz="32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10000"/>
              </a:lnSpc>
              <a:buFontTx/>
              <a:buAutoNum type="arabicPeriod"/>
              <a:defRPr/>
            </a:pP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Sadly, he  ____________ last year. </a:t>
            </a:r>
            <a:endParaRPr lang="en-US" altLang="zh-CN" sz="32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FontTx/>
              <a:buAutoNum type="arabicPeriod"/>
              <a:defRPr/>
            </a:pPr>
            <a:endParaRPr lang="zh-CN" altLang="en-US" sz="32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平行四边形 63490"/>
          <p:cNvSpPr>
            <a:spLocks noChangeArrowheads="1"/>
          </p:cNvSpPr>
          <p:nvPr/>
        </p:nvSpPr>
        <p:spPr bwMode="auto">
          <a:xfrm>
            <a:off x="1599565" y="813118"/>
            <a:ext cx="8072437" cy="765175"/>
          </a:xfrm>
          <a:prstGeom prst="parallelogram">
            <a:avLst>
              <a:gd name="adj" fmla="val 28914"/>
            </a:avLst>
          </a:prstGeom>
          <a:noFill/>
          <a:ln w="31750">
            <a:solidFill>
              <a:srgbClr val="339966"/>
            </a:solidFill>
            <a:miter lim="800000"/>
          </a:ln>
        </p:spPr>
        <p:txBody>
          <a:bodyPr/>
          <a:p>
            <a:endParaRPr lang="zh-CN" altLang="en-US"/>
          </a:p>
        </p:txBody>
      </p:sp>
      <p:sp>
        <p:nvSpPr>
          <p:cNvPr id="8199" name="TextBox 10"/>
          <p:cNvSpPr txBox="1">
            <a:spLocks noChangeArrowheads="1"/>
          </p:cNvSpPr>
          <p:nvPr/>
        </p:nvSpPr>
        <p:spPr bwMode="auto">
          <a:xfrm>
            <a:off x="4424998" y="1844358"/>
            <a:ext cx="210312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passing by </a:t>
            </a:r>
            <a:endParaRPr lang="en-US" altLang="zh-CN" sz="3200" b="1" i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200" name="TextBox 11"/>
          <p:cNvSpPr txBox="1">
            <a:spLocks noChangeArrowheads="1"/>
          </p:cNvSpPr>
          <p:nvPr/>
        </p:nvSpPr>
        <p:spPr bwMode="auto">
          <a:xfrm>
            <a:off x="6240146" y="2924810"/>
            <a:ext cx="238506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passed down</a:t>
            </a:r>
            <a:endParaRPr lang="en-US" altLang="zh-CN" sz="3200" b="1" i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201" name="TextBox 12"/>
          <p:cNvSpPr txBox="1">
            <a:spLocks noChangeArrowheads="1"/>
          </p:cNvSpPr>
          <p:nvPr/>
        </p:nvSpPr>
        <p:spPr bwMode="auto">
          <a:xfrm>
            <a:off x="7895908" y="4004628"/>
            <a:ext cx="220345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passed over</a:t>
            </a:r>
            <a:endParaRPr lang="en-US" altLang="zh-CN" sz="3200" b="1" i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203" name="TextBox 14"/>
          <p:cNvSpPr txBox="1">
            <a:spLocks noChangeArrowheads="1"/>
          </p:cNvSpPr>
          <p:nvPr/>
        </p:nvSpPr>
        <p:spPr bwMode="auto">
          <a:xfrm>
            <a:off x="3935731" y="5085080"/>
            <a:ext cx="2440940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passed away </a:t>
            </a:r>
            <a:endParaRPr lang="en-US" altLang="zh-CN" sz="3200" b="1" i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98" name="TextBox 9"/>
          <p:cNvSpPr txBox="1">
            <a:spLocks noChangeArrowheads="1"/>
          </p:cNvSpPr>
          <p:nvPr/>
        </p:nvSpPr>
        <p:spPr bwMode="auto">
          <a:xfrm>
            <a:off x="2153286" y="935355"/>
            <a:ext cx="7145655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 away, pass over, pass by, pass down</a:t>
            </a:r>
            <a:endParaRPr lang="en-US" altLang="zh-CN" sz="3200" b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453688" y="209550"/>
            <a:ext cx="7270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4‘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8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8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8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/>
      <p:bldP spid="9" grpId="0" bldLvl="0" animBg="1"/>
      <p:bldP spid="9" grpId="1" animBg="1"/>
      <p:bldP spid="8199" grpId="0"/>
      <p:bldP spid="8201" grpId="0"/>
      <p:bldP spid="819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5963" y="602655"/>
            <a:ext cx="11772001" cy="6255385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p>
            <a:pPr defTabSz="12192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用括号内单词的正确形式填空，体会</a:t>
            </a:r>
            <a:r>
              <a:rPr lang="zh-CN" alt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分词形容词</a:t>
            </a:r>
            <a:r>
              <a:rPr lang="zh-CN" altLang="en-US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defTabSz="1219200" fontAlgn="base">
              <a:lnSpc>
                <a:spcPts val="44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 This story is _________ (interest) and fun for the whole family to enjoy. (2014 </a:t>
            </a:r>
            <a:r>
              <a:rPr lang="zh-CN" altLang="en-US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全国</a:t>
            </a: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endParaRPr lang="en-US" altLang="zh-CN" sz="35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defTabSz="1219200" fontAlgn="base">
              <a:lnSpc>
                <a:spcPts val="44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 I’m really ________ (interest) in this position and hope I can work for you. (2014 </a:t>
            </a:r>
            <a:r>
              <a:rPr lang="zh-CN" altLang="en-US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辽宁</a:t>
            </a: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endParaRPr lang="en-US" altLang="zh-CN" sz="35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defTabSz="1219200" fontAlgn="base">
              <a:lnSpc>
                <a:spcPts val="44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3. They say it’s _______ (bore) to hear the same songs all the time.</a:t>
            </a:r>
            <a:endParaRPr lang="en-US" altLang="zh-CN" sz="35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defTabSz="1219200" fontAlgn="base">
              <a:lnSpc>
                <a:spcPts val="44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4. _______ (bore) with life in the city, he moved to a village.</a:t>
            </a:r>
            <a:endParaRPr lang="en-US" altLang="zh-CN" sz="35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defTabSz="1219200" fontAlgn="base">
              <a:lnSpc>
                <a:spcPts val="44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5. Starting university can be exciting, and can also be _______ (worry). </a:t>
            </a:r>
            <a:endParaRPr lang="zh-CN" altLang="en-US" sz="35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defTabSz="1219200" fontAlgn="base">
              <a:lnSpc>
                <a:spcPts val="44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5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6. She was very _______ (worry) about her sick mother.</a:t>
            </a:r>
            <a:endParaRPr lang="en-US" altLang="zh-CN" sz="35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523123" y="2219186"/>
            <a:ext cx="1950085" cy="612775"/>
          </a:xfrm>
          <a:prstGeom prst="rect">
            <a:avLst/>
          </a:prstGeom>
          <a:noFill/>
        </p:spPr>
        <p:txBody>
          <a:bodyPr wrap="none" lIns="121893" tIns="60946" rIns="121893" bIns="60946" rtlCol="0">
            <a:spAutoFit/>
          </a:bodyPr>
          <a:p>
            <a:pPr defTabSz="12192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interested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20603" y="1058176"/>
            <a:ext cx="2085975" cy="612775"/>
          </a:xfrm>
          <a:prstGeom prst="rect">
            <a:avLst/>
          </a:prstGeom>
          <a:noFill/>
        </p:spPr>
        <p:txBody>
          <a:bodyPr wrap="none" lIns="121893" tIns="60946" rIns="121893" bIns="60946" rtlCol="0">
            <a:spAutoFit/>
          </a:bodyPr>
          <a:p>
            <a:pPr defTabSz="12192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interesting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4210" y="4464893"/>
            <a:ext cx="1296035" cy="612775"/>
          </a:xfrm>
          <a:prstGeom prst="rect">
            <a:avLst/>
          </a:prstGeom>
          <a:noFill/>
        </p:spPr>
        <p:txBody>
          <a:bodyPr wrap="none" lIns="121893" tIns="60946" rIns="121893" bIns="60946" rtlCol="0">
            <a:spAutoFit/>
          </a:bodyPr>
          <a:p>
            <a:pPr defTabSz="12192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Bored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78388" y="3318786"/>
            <a:ext cx="1394460" cy="612775"/>
          </a:xfrm>
          <a:prstGeom prst="rect">
            <a:avLst/>
          </a:prstGeom>
          <a:noFill/>
        </p:spPr>
        <p:txBody>
          <a:bodyPr wrap="none" lIns="121893" tIns="60946" rIns="121893" bIns="60946" rtlCol="0">
            <a:spAutoFit/>
          </a:bodyPr>
          <a:p>
            <a:pPr defTabSz="12192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boring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63829" y="6114930"/>
            <a:ext cx="1619250" cy="612775"/>
          </a:xfrm>
          <a:prstGeom prst="rect">
            <a:avLst/>
          </a:prstGeom>
          <a:noFill/>
        </p:spPr>
        <p:txBody>
          <a:bodyPr wrap="none" lIns="121893" tIns="60946" rIns="121893" bIns="60946" rtlCol="0">
            <a:spAutoFit/>
          </a:bodyPr>
          <a:p>
            <a:pPr defTabSz="12192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worried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730283" y="4986466"/>
            <a:ext cx="1845310" cy="612775"/>
          </a:xfrm>
          <a:prstGeom prst="rect">
            <a:avLst/>
          </a:prstGeom>
          <a:noFill/>
        </p:spPr>
        <p:txBody>
          <a:bodyPr wrap="none" lIns="121893" tIns="60946" rIns="121893" bIns="60946" rtlCol="0">
            <a:spAutoFit/>
          </a:bodyPr>
          <a:p>
            <a:pPr defTabSz="12192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worrying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453688" y="209550"/>
            <a:ext cx="72707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6‘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  <p:bldP spid="8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0505" y="977900"/>
            <a:ext cx="12075795" cy="3046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lnSpc>
                <a:spcPct val="190000"/>
              </a:lnSpc>
              <a:buClrTx/>
              <a:buSzTx/>
              <a:buFontTx/>
            </a:pP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Jennifer</a:t>
            </a:r>
            <a:r>
              <a:rPr lang="en-US" altLang="zh-CN" sz="3200">
                <a:latin typeface="Cambria" panose="02040503050406030204" charset="0"/>
                <a:cs typeface="Cambria" panose="02040503050406030204" charset="0"/>
                <a:sym typeface="+mn-ea"/>
              </a:rPr>
              <a:t>’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s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case 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is a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reminder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of the dangers of the unhealthy weight-loss habits that have become common among teenagers of both sexes. In a society where being thin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is often seen as</a:t>
            </a:r>
            <a:r>
              <a:rPr lang="zh-CN" altLang="en-US" sz="3200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 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being beautiful, teenagers sometimes turn to </a:t>
            </a:r>
            <a:r>
              <a:rPr lang="zh-CN" altLang="en-US" sz="3200" b="1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extreme</a:t>
            </a:r>
            <a:r>
              <a:rPr lang="zh-CN" alt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 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methods to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slim down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quickly. </a:t>
            </a:r>
            <a:endParaRPr lang="zh-CN" altLang="en-US" sz="320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6" name="等腰三角形 5"/>
          <p:cNvSpPr/>
          <p:nvPr/>
        </p:nvSpPr>
        <p:spPr>
          <a:xfrm>
            <a:off x="3793490" y="2762250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>
            <a:off x="4812665" y="3659505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842135" y="977900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案例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15055" y="1050925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提醒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868285" y="2852420"/>
            <a:ext cx="21342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通常被视为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977380" y="3812540"/>
            <a:ext cx="21012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adj.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极端的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745470" y="3754755"/>
            <a:ext cx="10572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瘦身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317" y="-57785"/>
            <a:ext cx="193484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Para. 5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5" grpId="0"/>
      <p:bldP spid="5" grpId="1"/>
      <p:bldP spid="7" grpId="0"/>
      <p:bldP spid="7" grpId="1"/>
      <p:bldP spid="8" grpId="0"/>
      <p:bldP spid="8" grpId="1"/>
      <p:bldP spid="10" grpId="0"/>
      <p:bldP spid="1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4310" y="662940"/>
            <a:ext cx="11790680" cy="3046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lnSpc>
                <a:spcPct val="160000"/>
              </a:lnSpc>
              <a:buClrTx/>
              <a:buSzTx/>
              <a:buFontTx/>
            </a:pP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According to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a recent survey of senior high school students’ lifestyles, almost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one fifth of 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teenagers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regularly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skip meals, one in ten over-exercise and four per cent even take weight-loss medicine. Health experts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are concerned about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these figures. They are increasing their efforts to educate teenagers about the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side effects 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of losing weight too quickly. They have also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warned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them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against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 using such extreme methods.</a:t>
            </a:r>
            <a:endParaRPr lang="zh-CN" altLang="en-US" sz="320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5635" y="609600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根据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61385" y="1386840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五分之一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77380" y="1386840"/>
            <a:ext cx="20104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经常地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751830" y="2948305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关注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39140" y="4496435"/>
            <a:ext cx="1772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副作用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668510" y="4457700"/>
            <a:ext cx="25234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警告不要做</a:t>
            </a:r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...</a:t>
            </a:r>
            <a:endParaRPr lang="en-US" altLang="zh-CN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317" y="-57785"/>
            <a:ext cx="193484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Para. 5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3" grpId="0"/>
      <p:bldP spid="3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3680" y="1061085"/>
            <a:ext cx="11687175" cy="23069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lnSpc>
                <a:spcPct val="180000"/>
              </a:lnSpc>
              <a:buClrTx/>
              <a:buSzTx/>
              <a:buFontTx/>
            </a:pP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“These so-called </a:t>
            </a:r>
            <a:r>
              <a:rPr lang="en-US" altLang="zh-CN" sz="3200">
                <a:latin typeface="Cambria" panose="02040503050406030204" charset="0"/>
                <a:cs typeface="Cambria" panose="02040503050406030204" charset="0"/>
                <a:sym typeface="+mn-ea"/>
              </a:rPr>
              <a:t> </a:t>
            </a:r>
            <a:r>
              <a:rPr lang="en-US" altLang="zh-CN" sz="3200">
                <a:latin typeface="Cambria" panose="02040503050406030204" charset="0"/>
                <a:cs typeface="Cambria" panose="02040503050406030204" charset="0"/>
                <a:sym typeface="+mn-ea"/>
              </a:rPr>
              <a:t>‘</a:t>
            </a:r>
            <a:r>
              <a:rPr lang="zh-CN" altLang="en-US" sz="3200" b="1">
                <a:solidFill>
                  <a:schemeClr val="accent6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quick-fix methods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</a:t>
            </a:r>
            <a:r>
              <a:rPr lang="en-US" altLang="zh-CN" sz="3200">
                <a:latin typeface="Cambria" panose="02040503050406030204" charset="0"/>
                <a:cs typeface="Cambria" panose="02040503050406030204" charset="0"/>
                <a:sym typeface="+mn-ea"/>
              </a:rPr>
              <a:t>’</a:t>
            </a:r>
            <a:r>
              <a:rPr lang="en-US" altLang="zh-CN" sz="3200">
                <a:latin typeface="Cambria" panose="02040503050406030204" charset="0"/>
                <a:cs typeface="Cambria" panose="02040503050406030204" charset="0"/>
                <a:sym typeface="+mn-ea"/>
              </a:rPr>
              <a:t>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prove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to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 be harmful to 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teenagers. It is normal for teenagers to be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slightly 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overweight and there is no reason why they should be worried. However, for those who are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dangerously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 overweight, it is very important that they try to lose weight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properly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,” said an expert.</a:t>
            </a:r>
            <a:endParaRPr lang="zh-CN" altLang="en-US" sz="320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6" name="等腰三角形 5"/>
          <p:cNvSpPr/>
          <p:nvPr/>
        </p:nvSpPr>
        <p:spPr>
          <a:xfrm>
            <a:off x="3696335" y="3627120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>
            <a:off x="638175" y="4510405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035425" y="1000125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急速减肥法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136765" y="1000125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证明是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162415" y="1061085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对</a:t>
            </a:r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...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有害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355840" y="1912620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adv.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轻微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917065" y="3754755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adv.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危险地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259455" y="4561205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adv.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适当地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317" y="-57785"/>
            <a:ext cx="193484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Para. 6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7" grpId="0"/>
      <p:bldP spid="7" grpId="1"/>
      <p:bldP spid="8" grpId="0"/>
      <p:bldP spid="8" grpId="1"/>
      <p:bldP spid="10" grpId="0"/>
      <p:bldP spid="10" grpId="1"/>
      <p:bldP spid="11" grpId="0"/>
      <p:bldP spid="11" grpId="1"/>
      <p:bldP spid="12" grpId="0"/>
      <p:bldP spid="1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0" y="740410"/>
            <a:ext cx="12281535" cy="41541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She pointed out that it is important to have a healthy 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balanced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diet 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since teenagers are still growing and their bodies need a lot of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nutrition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to 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function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well. If they do not take in enough food, they may feel weak and get ill easily. She added, “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What</a:t>
            </a:r>
            <a:r>
              <a:rPr lang="en-US" altLang="zh-CN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’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s more,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they should </a:t>
            </a:r>
            <a:r>
              <a:rPr lang="zh-CN" altLang="en-US" sz="3200" b="1">
                <a:solidFill>
                  <a:schemeClr val="accent6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keep regular hours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and get 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plenty of 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exercise to stay 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energetic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and 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fit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. We strongly encourage all teenagers to follow these lifestyle tips, because living well is the safest and most </a:t>
            </a:r>
            <a:r>
              <a:rPr lang="zh-CN" altLang="en-US" sz="3200" b="1">
                <a:latin typeface="Cambria" panose="02040503050406030204" charset="0"/>
                <a:cs typeface="Cambria" panose="02040503050406030204" charset="0"/>
                <a:sym typeface="+mn-ea"/>
              </a:rPr>
              <a:t>effective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 way to</a:t>
            </a: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 get into shape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.”</a:t>
            </a:r>
            <a:r>
              <a:rPr lang="zh-CN" altLang="en-US" sz="3200">
                <a:latin typeface="Cambria" panose="02040503050406030204" charset="0"/>
                <a:cs typeface="Cambria" panose="02040503050406030204" charset="0"/>
                <a:sym typeface="+mn-ea"/>
              </a:rPr>
              <a:t> </a:t>
            </a:r>
            <a:endParaRPr lang="zh-CN" altLang="en-US" sz="320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6" name="等腰三角形 5"/>
          <p:cNvSpPr/>
          <p:nvPr/>
        </p:nvSpPr>
        <p:spPr>
          <a:xfrm>
            <a:off x="3173730" y="1426845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>
            <a:off x="445135" y="2181860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>
            <a:off x="4871085" y="2884805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>
            <a:off x="2838450" y="5814060"/>
            <a:ext cx="263525" cy="241300"/>
          </a:xfrm>
          <a:prstGeom prst="triangle">
            <a:avLst/>
          </a:prstGeom>
          <a:solidFill>
            <a:srgbClr val="1B4A5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046210" y="609600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adj.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均衡的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909935" y="609600"/>
            <a:ext cx="1371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饮食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58775" y="2181860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营养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340610" y="2112645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运转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173085" y="2809240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此外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101975" y="3595370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规律作息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269480" y="3595370"/>
            <a:ext cx="1454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大量的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4450" y="4312285"/>
            <a:ext cx="2872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adj.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精力充沛的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605405" y="4276090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adj.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健康的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319260" y="5080635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adj.</a:t>
            </a:r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有效的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91820" y="5814060"/>
            <a:ext cx="2324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强身健体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-317" y="-57785"/>
            <a:ext cx="193484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Para. 7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0" y="0"/>
            <a:ext cx="12179300" cy="60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思源黑体 CN Regular" panose="020B05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-115252" y="-20955"/>
            <a:ext cx="2140585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5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Meiryo UI" panose="020B0604030504040204" charset="-128"/>
                <a:ea typeface="Meiryo UI" panose="020B0604030504040204" charset="-128"/>
              </a:rPr>
              <a:t>1. skip</a:t>
            </a:r>
            <a:endParaRPr lang="en-US" altLang="zh-CN" sz="4400" b="1">
              <a:ln w="12700">
                <a:solidFill>
                  <a:schemeClr val="accent1"/>
                </a:solidFill>
                <a:prstDash val="solid"/>
              </a:ln>
              <a:solidFill>
                <a:schemeClr val="accent5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Meiryo UI" panose="020B0604030504040204" charset="-128"/>
              <a:ea typeface="Meiryo UI" panose="020B0604030504040204" charset="-128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45945" y="26035"/>
            <a:ext cx="1075880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8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skip</a:t>
            </a:r>
            <a:r>
              <a:rPr lang="zh-CN" altLang="en-US" sz="28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 的词源义和基本义是“跳（过）” </a:t>
            </a:r>
            <a:r>
              <a:rPr lang="en-US" altLang="zh-CN" sz="28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(spring lightly, jump over)</a:t>
            </a:r>
            <a:endParaRPr lang="zh-CN" altLang="en-US" sz="28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2635" y="1269365"/>
            <a:ext cx="10437495" cy="5259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2800" b="1">
                <a:latin typeface="Times New Roman" panose="02020603050405020304" pitchFamily="18" charset="0"/>
                <a:ea typeface="宋体" panose="02010600030101010101" pitchFamily="2" charset="-122"/>
              </a:rPr>
              <a:t>①</a:t>
            </a:r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vt. </a:t>
            </a:r>
            <a:r>
              <a:rPr lang="zh-CN" altLang="en-US" sz="2800" b="1">
                <a:latin typeface="Times New Roman" panose="02020603050405020304" pitchFamily="18" charset="0"/>
                <a:ea typeface="宋体" panose="02010600030101010101" pitchFamily="2" charset="-122"/>
              </a:rPr>
              <a:t>不做（应做的事情等）</a:t>
            </a:r>
            <a:endParaRPr lang="zh-CN" altLang="en-US" sz="2800" b="1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skip class/breakfast</a:t>
            </a: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不去上课</a:t>
            </a: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/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不吃早餐</a:t>
            </a:r>
            <a:endParaRPr lang="zh-CN" altLang="en-US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skip a grade </a:t>
            </a:r>
            <a:r>
              <a:rPr lang="zh-CN" altLang="en-US" sz="2800" b="1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跳级</a:t>
            </a:r>
            <a:endParaRPr lang="zh-CN" altLang="en-US" sz="2800" b="1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800" b="1">
                <a:latin typeface="Times New Roman" panose="02020603050405020304" pitchFamily="18" charset="0"/>
                <a:ea typeface="宋体" panose="02010600030101010101" pitchFamily="2" charset="-122"/>
              </a:rPr>
              <a:t>②</a:t>
            </a:r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vi. &amp;vt. </a:t>
            </a:r>
            <a:r>
              <a:rPr lang="zh-CN" altLang="en-US" sz="2800" b="1">
                <a:latin typeface="Times New Roman" panose="02020603050405020304" pitchFamily="18" charset="0"/>
                <a:ea typeface="宋体" panose="02010600030101010101" pitchFamily="2" charset="-122"/>
              </a:rPr>
              <a:t>跳过，</a:t>
            </a:r>
            <a:r>
              <a:rPr lang="zh-CN" altLang="en-US" sz="28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略过</a:t>
            </a:r>
            <a:endParaRPr lang="zh-CN" altLang="en-US" sz="2800" b="1"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skip (over) sth.</a:t>
            </a: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略过</a:t>
            </a: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...      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skip to sth.</a:t>
            </a: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跳到</a:t>
            </a:r>
            <a:endParaRPr lang="zh-CN" altLang="en-US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skip (over) the next chapter 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跳过下一章</a:t>
            </a:r>
            <a:endParaRPr lang="en-US" altLang="zh-CN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skip to the next chapter 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跳到下一章</a:t>
            </a:r>
            <a:endParaRPr lang="en-US" altLang="zh-CN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800" b="1">
                <a:latin typeface="Times New Roman" panose="02020603050405020304" pitchFamily="18" charset="0"/>
                <a:ea typeface="宋体" panose="02010600030101010101" pitchFamily="2" charset="-122"/>
              </a:rPr>
              <a:t>③</a:t>
            </a:r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vi. </a:t>
            </a:r>
            <a:r>
              <a:rPr lang="zh-CN" altLang="en-US" sz="2800" b="1">
                <a:latin typeface="Times New Roman" panose="02020603050405020304" pitchFamily="18" charset="0"/>
                <a:ea typeface="宋体" panose="02010600030101010101" pitchFamily="2" charset="-122"/>
              </a:rPr>
              <a:t>蹦蹦跳跳地走</a:t>
            </a:r>
            <a:endParaRPr lang="zh-CN" altLang="en-US" sz="2800" b="1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On hearing the news, the girl skipped away happily.</a:t>
            </a:r>
            <a:endParaRPr lang="en-US" altLang="zh-CN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听到这个消息，女孩高兴地蹦蹦跳跳地走了。</a:t>
            </a:r>
            <a:endParaRPr lang="en-US" altLang="zh-CN" sz="280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0690" y="747395"/>
            <a:ext cx="5554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mbria" panose="02040503050406030204" charset="0"/>
                <a:cs typeface="Cambria" panose="02040503050406030204" charset="0"/>
                <a:sym typeface="+mn-ea"/>
              </a:rPr>
              <a:t>...</a:t>
            </a:r>
            <a:r>
              <a:rPr lang="zh-CN" altLang="en-US" sz="2800">
                <a:latin typeface="Cambria" panose="02040503050406030204" charset="0"/>
                <a:cs typeface="Cambria" panose="02040503050406030204" charset="0"/>
                <a:sym typeface="+mn-ea"/>
              </a:rPr>
              <a:t>after</a:t>
            </a:r>
            <a:r>
              <a:rPr lang="zh-CN" altLang="en-US" sz="2800" b="1">
                <a:latin typeface="Cambria" panose="02040503050406030204" charset="0"/>
                <a:cs typeface="Cambria" panose="02040503050406030204" charset="0"/>
                <a:sym typeface="+mn-ea"/>
              </a:rPr>
              <a:t> skipping</a:t>
            </a:r>
            <a:r>
              <a:rPr lang="zh-CN" altLang="en-US" sz="2800">
                <a:latin typeface="Cambria" panose="02040503050406030204" charset="0"/>
                <a:cs typeface="Cambria" panose="02040503050406030204" charset="0"/>
                <a:sym typeface="+mn-ea"/>
              </a:rPr>
              <a:t> meals</a:t>
            </a:r>
            <a:r>
              <a:rPr lang="en-US" altLang="zh-CN" sz="2800">
                <a:latin typeface="Cambria" panose="02040503050406030204" charset="0"/>
                <a:cs typeface="Cambria" panose="02040503050406030204" charset="0"/>
                <a:sym typeface="+mn-ea"/>
              </a:rPr>
              <a:t>(L3)</a:t>
            </a:r>
            <a:endParaRPr lang="en-US" altLang="zh-CN" sz="280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2172" y="1199936"/>
            <a:ext cx="2627482" cy="1613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图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7561580" y="3155950"/>
            <a:ext cx="2584450" cy="1905635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834390" y="1912620"/>
            <a:ext cx="301815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2762250" y="2386330"/>
            <a:ext cx="121983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62635" y="3938905"/>
            <a:ext cx="4064000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834390" y="4492625"/>
            <a:ext cx="341947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762635" y="5965190"/>
            <a:ext cx="7005955" cy="426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  <p:bldP spid="11" grpId="0" bldLvl="0" animBg="1"/>
      <p:bldP spid="11" grpId="1" animBg="1"/>
      <p:bldP spid="12" grpId="0" bldLvl="0" animBg="1"/>
      <p:bldP spid="12" grpId="1" animBg="1"/>
      <p:bldP spid="13" grpId="0" bldLvl="0" animBg="1"/>
      <p:bldP spid="13" grpId="1" animBg="1"/>
      <p:bldP spid="14" grpId="0" bldLvl="0" animBg="1"/>
      <p:bldP spid="14" grpId="1" animBg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PLACING_PICTURE_USER_VIEWPORT" val="{&quot;height&quot;:3712.5259842519686,&quot;width&quot;:6934.6094488188974}"/>
  <p:tag name="REFSHAPE" val="633313428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DIAGRAM_VIRTUALLY_FRAME" val="{&quot;height&quot;:424.95,&quot;left&quot;:126.1,&quot;top&quot;:37.47503937007874,&quot;width&quot;:688.6500787401576}"/>
</p:tagLst>
</file>

<file path=ppt/tags/tag24.xml><?xml version="1.0" encoding="utf-8"?>
<p:tagLst xmlns:p="http://schemas.openxmlformats.org/presentationml/2006/main">
  <p:tag name="KSO_WM_DIAGRAM_VIRTUALLY_FRAME" val="{&quot;height&quot;:424.95,&quot;left&quot;:126.1,&quot;top&quot;:37.47503937007874,&quot;width&quot;:688.6500787401576}"/>
</p:tagLst>
</file>

<file path=ppt/tags/tag25.xml><?xml version="1.0" encoding="utf-8"?>
<p:tagLst xmlns:p="http://schemas.openxmlformats.org/presentationml/2006/main">
  <p:tag name="KSO_WM_DIAGRAM_VIRTUALLY_FRAME" val="{&quot;height&quot;:424.95,&quot;left&quot;:126.1,&quot;top&quot;:37.47503937007874,&quot;width&quot;:688.6500787401576}"/>
</p:tagLst>
</file>

<file path=ppt/tags/tag26.xml><?xml version="1.0" encoding="utf-8"?>
<p:tagLst xmlns:p="http://schemas.openxmlformats.org/presentationml/2006/main">
  <p:tag name="KSO_WM_DIAGRAM_VIRTUALLY_FRAME" val="{&quot;height&quot;:424.95,&quot;left&quot;:126.1,&quot;top&quot;:37.47503937007874,&quot;width&quot;:688.6500787401576}"/>
</p:tagLst>
</file>

<file path=ppt/tags/tag27.xml><?xml version="1.0" encoding="utf-8"?>
<p:tagLst xmlns:p="http://schemas.openxmlformats.org/presentationml/2006/main">
  <p:tag name="KSO_WM_DIAGRAM_VIRTUALLY_FRAME" val="{&quot;height&quot;:424.95,&quot;left&quot;:126.1,&quot;top&quot;:37.47503937007874,&quot;width&quot;:688.6500787401576}"/>
</p:tagLst>
</file>

<file path=ppt/tags/tag28.xml><?xml version="1.0" encoding="utf-8"?>
<p:tagLst xmlns:p="http://schemas.openxmlformats.org/presentationml/2006/main">
  <p:tag name="KSO_WM_DIAGRAM_VIRTUALLY_FRAME" val="{&quot;height&quot;:424.95,&quot;left&quot;:126.1,&quot;top&quot;:37.47503937007874,&quot;width&quot;:688.6500787401576}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PP_MARK_KEY" val="1d0fdf69-5cdb-47f5-ae47-0c978996fe61"/>
  <p:tag name="COMMONDATA" val="eyJoZGlkIjoiZmRmNmQ1MjlhNDc0M2Y1ODQwYWExY2EzNTQxNWUxYjkifQ=="/>
  <p:tag name="commondata" val="eyJjb3VudCI6MSwiaGRpZCI6IjFjODJlZDkwNTIxY2MzMGVjZmRhYTg5YmQwY2VlOGFjIiwidXNlckNvdW50IjoxfQ==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自定义 18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14E70"/>
      </a:accent1>
      <a:accent2>
        <a:srgbClr val="A5B33C"/>
      </a:accent2>
      <a:accent3>
        <a:srgbClr val="314E70"/>
      </a:accent3>
      <a:accent4>
        <a:srgbClr val="A5B33C"/>
      </a:accent4>
      <a:accent5>
        <a:srgbClr val="314E70"/>
      </a:accent5>
      <a:accent6>
        <a:srgbClr val="A5B33C"/>
      </a:accent6>
      <a:hlink>
        <a:srgbClr val="314E70"/>
      </a:hlink>
      <a:folHlink>
        <a:srgbClr val="A5B33C"/>
      </a:folHlink>
    </a:clrScheme>
    <a:fontScheme name="Office">
      <a:maj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思源黑体 CN Regular"/>
        <a:font script="Hebr" typeface="思源黑体 CN Regula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Regula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思源黑体 CN Regular"/>
        <a:font script="Hebr" typeface="思源黑体 CN Regula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Regula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思源黑体 CN Regular"/>
        <a:font script="Hebr" typeface="思源黑体 CN Regula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Regula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14512</Words>
  <Application>WPS 演示</Application>
  <PresentationFormat>宽屏</PresentationFormat>
  <Paragraphs>694</Paragraphs>
  <Slides>42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64" baseType="lpstr">
      <vt:lpstr>Arial</vt:lpstr>
      <vt:lpstr>宋体</vt:lpstr>
      <vt:lpstr>Wingdings</vt:lpstr>
      <vt:lpstr>思源黑体 CN Regular</vt:lpstr>
      <vt:lpstr>黑体</vt:lpstr>
      <vt:lpstr>思源宋体 CN Heavy</vt:lpstr>
      <vt:lpstr>Cambria</vt:lpstr>
      <vt:lpstr>Meiryo UI</vt:lpstr>
      <vt:lpstr>Times New Roman</vt:lpstr>
      <vt:lpstr>华文中宋</vt:lpstr>
      <vt:lpstr>微软雅黑</vt:lpstr>
      <vt:lpstr>Arial Unicode MS</vt:lpstr>
      <vt:lpstr>楷体</vt:lpstr>
      <vt:lpstr>Wingdings</vt:lpstr>
      <vt:lpstr>Kingsoft Phonetic</vt:lpstr>
      <vt:lpstr>Segoe Print</vt:lpstr>
      <vt:lpstr>Wingdings 2</vt:lpstr>
      <vt:lpstr>Wingdings 2</vt:lpstr>
      <vt:lpstr>Nexa Light</vt:lpstr>
      <vt:lpstr>思源黑体 CN Regular</vt:lpstr>
      <vt:lpstr>PingFang SC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hl81829782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HL81829782</dc:creator>
  <cp:lastModifiedBy>譞弋</cp:lastModifiedBy>
  <cp:revision>23</cp:revision>
  <dcterms:created xsi:type="dcterms:W3CDTF">2023-04-18T06:46:00Z</dcterms:created>
  <dcterms:modified xsi:type="dcterms:W3CDTF">2024-12-03T18:59:19Z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AD15FC6ED0084F9CA5A8220375F49F1E_11</vt:lpwstr>
  </property>
  <property fmtid="{D5CDD505-2E9C-101B-9397-08002B2CF9AE}" pid="3" name="KSOProductBuildVer">
    <vt:lpwstr>2052-12.1.0.18608</vt:lpwstr>
  </property>
  <property fmtid="{D5CDD505-2E9C-101B-9397-08002B2CF9AE}" pid="4" name="KSOTemplateUUID">
    <vt:lpwstr>v1.0_mb_BMUTX3QqDLFSjpWvCk7aBw==</vt:lpwstr>
  </property>
</Properties>
</file>

<file path=docProps/thumbnail.jpeg>
</file>